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47"/>
  </p:notesMasterIdLst>
  <p:sldIdLst>
    <p:sldId id="256" r:id="rId3"/>
    <p:sldId id="257" r:id="rId4"/>
    <p:sldId id="393" r:id="rId5"/>
    <p:sldId id="394" r:id="rId6"/>
    <p:sldId id="375" r:id="rId7"/>
    <p:sldId id="388" r:id="rId8"/>
    <p:sldId id="377" r:id="rId9"/>
    <p:sldId id="390" r:id="rId10"/>
    <p:sldId id="389" r:id="rId11"/>
    <p:sldId id="380" r:id="rId12"/>
    <p:sldId id="381" r:id="rId13"/>
    <p:sldId id="406" r:id="rId14"/>
    <p:sldId id="387" r:id="rId15"/>
    <p:sldId id="396" r:id="rId16"/>
    <p:sldId id="397" r:id="rId17"/>
    <p:sldId id="399" r:id="rId18"/>
    <p:sldId id="400" r:id="rId19"/>
    <p:sldId id="446" r:id="rId20"/>
    <p:sldId id="450" r:id="rId21"/>
    <p:sldId id="447" r:id="rId22"/>
    <p:sldId id="448" r:id="rId23"/>
    <p:sldId id="449" r:id="rId24"/>
    <p:sldId id="401" r:id="rId25"/>
    <p:sldId id="402" r:id="rId26"/>
    <p:sldId id="431" r:id="rId27"/>
    <p:sldId id="432" r:id="rId28"/>
    <p:sldId id="436" r:id="rId29"/>
    <p:sldId id="437" r:id="rId30"/>
    <p:sldId id="438" r:id="rId31"/>
    <p:sldId id="439" r:id="rId32"/>
    <p:sldId id="440" r:id="rId33"/>
    <p:sldId id="443" r:id="rId34"/>
    <p:sldId id="444" r:id="rId35"/>
    <p:sldId id="445" r:id="rId36"/>
    <p:sldId id="410" r:id="rId37"/>
    <p:sldId id="411" r:id="rId38"/>
    <p:sldId id="453" r:id="rId39"/>
    <p:sldId id="403" r:id="rId40"/>
    <p:sldId id="407" r:id="rId41"/>
    <p:sldId id="404" r:id="rId42"/>
    <p:sldId id="405" r:id="rId43"/>
    <p:sldId id="451" r:id="rId44"/>
    <p:sldId id="259" r:id="rId45"/>
    <p:sldId id="454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44690B-E915-41C9-99E0-D81C327EAC9E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8D17E2-8FF2-4A66-8C90-64F285551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56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5A9760-BBB6-4454-BC45-D8378FF51F9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F962-DEA2-4851-A9DF-8CEA1CAC6984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61AE-6EC2-46E6-9D04-E3D047C43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DA587-6B58-4366-AA3A-C4D9563D28D4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CEEF0-C0EA-4780-B04A-E9712699F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99FD-9907-4EFE-9B1A-09CE26E85930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F4FA7-6609-47D0-BE2D-B1FC97D5F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955BF-818F-4699-904D-5D586B9C5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8B053A-5578-4DAE-81BE-0493F89ED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6"/>
              </a:buClr>
              <a:defRPr sz="1800"/>
            </a:lvl2pPr>
            <a:lvl3pPr>
              <a:buClr>
                <a:schemeClr val="accent6"/>
              </a:buClr>
              <a:buFont typeface="Arial Narrow" pitchFamily="34" charset="0"/>
              <a:buChar char="–"/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E1AA02-52E4-4173-AAC8-2AC704B3F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3B049C-57E2-4365-BE23-EA326A788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27113"/>
            <a:ext cx="4038600" cy="4916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27113"/>
            <a:ext cx="4038600" cy="4916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4DD6D9-2C5A-436A-A7F5-A05A39293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FE6668-2B27-4BEB-BB53-514F0E1B1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52B241-58DA-4EFE-A631-F77D0B0F6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BADE06-FD0B-48F5-A42D-FAC26AB75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1A4F0-846E-4FF8-A933-537A99B9FC7B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E1EA7-03F2-424F-933A-D90E66474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AB17FF-B043-4358-B007-EB0F531BC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7A5040-E5D2-4427-8C65-CC48E4E3F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12157A-888C-4D6E-BA9E-602FDCE91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36538"/>
            <a:ext cx="2111375" cy="5707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6538"/>
            <a:ext cx="6184900" cy="5707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57A3E5-FD24-4CA9-B52C-054A5A32F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413" y="236538"/>
            <a:ext cx="7510462" cy="4111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027113"/>
            <a:ext cx="4038600" cy="49164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027113"/>
            <a:ext cx="4038600" cy="491648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487228-7494-41C8-B7D8-A42A8E9AD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413" y="236538"/>
            <a:ext cx="7510462" cy="4111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027113"/>
            <a:ext cx="8229600" cy="491648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AE63BA-6C38-4A2E-85D0-E5FF98F74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413" y="236538"/>
            <a:ext cx="7510462" cy="4111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027113"/>
            <a:ext cx="8229600" cy="491648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86166B-4F32-4DCF-A756-A0A8D1928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413" y="236538"/>
            <a:ext cx="7510462" cy="4111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27113"/>
            <a:ext cx="8229600" cy="491648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0468EC-9B08-442E-A357-7658D6252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413" y="236538"/>
            <a:ext cx="7510462" cy="4111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27113"/>
            <a:ext cx="8229600" cy="2381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60763"/>
            <a:ext cx="8229600" cy="23828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03E1F7-6BB1-45DE-8D01-788F07A33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36538"/>
            <a:ext cx="8448675" cy="57070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332735-9C28-4C90-8830-15C01B568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186DF-BD22-4CD5-9DF7-08EE43EB5A0C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537B-29CB-4D10-9B4B-AC3C4120B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F6C5A-FA90-43CB-B728-62C886F681FE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91FD-9C9F-45F3-83A0-982051F87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698D-D992-43DC-BA3C-262F1BCB5C32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A60AF-6FDD-4131-8DB1-A97BDF134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D453A-7AA3-41D0-8320-02E522E9C0D6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1AF28-B740-4451-8589-BFB73B6A3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7BD3A-4AB3-4F30-9C91-E6AF17B2FDB9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CB6F-C22D-4E36-A528-C4F15234A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CA24F-DBE2-4F98-B26B-DC6CF72CD2E7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D701C-312F-4EE9-BF82-CA4F6E222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B855-7FE3-4BF6-9D91-34821D4D6243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381B-341E-4A50-ADE8-01A4639DA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hyperlink" Target="http://www.russiatourism.ru/" TargetMode="Externa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02B827-50B1-4A02-A69C-FD2810F09D42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F6C53E-0EBB-4E9A-863B-64040F901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6" r:id="rId3"/>
    <p:sldLayoutId id="2147483723" r:id="rId4"/>
    <p:sldLayoutId id="2147483722" r:id="rId5"/>
    <p:sldLayoutId id="2147483721" r:id="rId6"/>
    <p:sldLayoutId id="2147483720" r:id="rId7"/>
    <p:sldLayoutId id="2147483719" r:id="rId8"/>
    <p:sldLayoutId id="2147483727" r:id="rId9"/>
    <p:sldLayoutId id="2147483718" r:id="rId10"/>
    <p:sldLayoutId id="2147483717" r:id="rId11"/>
    <p:sldLayoutId id="2147483745" r:id="rId12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904875" y="0"/>
            <a:ext cx="8239125" cy="7715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428625" y="6429375"/>
            <a:ext cx="82677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>
                <a:solidFill>
                  <a:srgbClr val="000000"/>
                </a:solidFill>
                <a:latin typeface="+mn-lt"/>
                <a:cs typeface="+mn-cs"/>
                <a:hlinkClick r:id="rId19"/>
              </a:rPr>
              <a:t>WWW.RUSSIATOURISM.RU</a:t>
            </a:r>
            <a:r>
              <a:rPr lang="ru-RU" sz="800">
                <a:solidFill>
                  <a:srgbClr val="000000"/>
                </a:solidFill>
                <a:latin typeface="+mn-lt"/>
                <a:cs typeface="+mn-cs"/>
              </a:rPr>
              <a:t> - ОФИЦИАЛЬНЫЙ САЙТ ФЕДЕРАЛЬНОГО АГЕНТСТВА ПО ТУРИЗМУ РОССИЙСКОЙ ФЕДЕРАЦИИ </a:t>
            </a:r>
          </a:p>
        </p:txBody>
      </p:sp>
      <p:sp>
        <p:nvSpPr>
          <p:cNvPr id="1331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95413" y="236538"/>
            <a:ext cx="751046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331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7113"/>
            <a:ext cx="8229600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829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39100" y="6381750"/>
            <a:ext cx="933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D2CFCB-6845-4B9F-A0DC-663F8E718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2963" name="Line 19"/>
          <p:cNvSpPr>
            <a:spLocks noChangeShapeType="1"/>
          </p:cNvSpPr>
          <p:nvPr/>
        </p:nvSpPr>
        <p:spPr bwMode="auto">
          <a:xfrm>
            <a:off x="0" y="6372225"/>
            <a:ext cx="9144000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  <p:pic>
        <p:nvPicPr>
          <p:cNvPr id="13321" name="Picture 13" descr="Официальный сайт федерального агентства по туризму Российской Федерации 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1257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AutoShape 15"/>
          <p:cNvSpPr>
            <a:spLocks noChangeArrowheads="1"/>
          </p:cNvSpPr>
          <p:nvPr userDrawn="1"/>
        </p:nvSpPr>
        <p:spPr bwMode="auto">
          <a:xfrm rot="10800000">
            <a:off x="1209675" y="0"/>
            <a:ext cx="219075" cy="762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1200150" y="762000"/>
            <a:ext cx="7943850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ð"/>
        <a:defRPr sz="2800"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16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1400"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1400"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14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14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14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1400">
          <a:solidFill>
            <a:srgbClr val="4D4D4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lvl="1" eaLnBrk="1" hangingPunct="1"/>
            <a:r>
              <a:rPr lang="ru-RU" dirty="0" smtClean="0">
                <a:solidFill>
                  <a:schemeClr val="tx1"/>
                </a:solidFill>
              </a:rPr>
              <a:t>			Доц. </a:t>
            </a:r>
            <a:r>
              <a:rPr lang="ru-RU" dirty="0" err="1" smtClean="0">
                <a:solidFill>
                  <a:schemeClr val="tx1"/>
                </a:solidFill>
              </a:rPr>
              <a:t>Н.В.Шабалина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lvl="1" eaLnBrk="1" hangingPunct="1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412776"/>
            <a:ext cx="7175351" cy="351268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600" dirty="0">
                <a:solidFill>
                  <a:srgbClr val="FF0000"/>
                </a:solidFill>
              </a:rPr>
              <a:t>Международный туризм</a:t>
            </a:r>
            <a:br>
              <a:rPr lang="ru-RU" sz="4600" dirty="0">
                <a:solidFill>
                  <a:srgbClr val="FF0000"/>
                </a:solidFill>
              </a:rPr>
            </a:br>
            <a:r>
              <a:rPr lang="ru-RU" sz="4600" dirty="0">
                <a:solidFill>
                  <a:srgbClr val="FF0000"/>
                </a:solidFill>
              </a:rPr>
              <a:t>Пространственное развитие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b="1">
                <a:solidFill>
                  <a:schemeClr val="bg2"/>
                </a:solidFill>
              </a:rPr>
              <a:t>Топ -10 стран по количеству туристских поездок</a:t>
            </a:r>
          </a:p>
        </p:txBody>
      </p:sp>
      <p:pic>
        <p:nvPicPr>
          <p:cNvPr id="1034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58837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Топ-10 </a:t>
            </a:r>
            <a:r>
              <a:rPr lang="ru-RU" sz="2400" b="1" dirty="0">
                <a:solidFill>
                  <a:srgbClr val="FF0000"/>
                </a:solidFill>
              </a:rPr>
              <a:t>стран по количеству туристских поездок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578850" cy="137160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Топ-10 стран по доходам от туризма (с </a:t>
            </a:r>
            <a:r>
              <a:rPr lang="ru-RU" sz="2800" dirty="0" smtClean="0">
                <a:solidFill>
                  <a:srgbClr val="FF0000"/>
                </a:solidFill>
              </a:rPr>
              <a:t>топ-10 </a:t>
            </a:r>
            <a:r>
              <a:rPr lang="ru-RU" sz="2800" dirty="0">
                <a:solidFill>
                  <a:srgbClr val="FF0000"/>
                </a:solidFill>
              </a:rPr>
              <a:t>по прибытиям совпадают 8 из 10)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052638"/>
            <a:ext cx="831532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C00000"/>
                </a:solidFill>
              </a:rPr>
              <a:t>Рейтинг стран по развитию сектора туризма и путешествий</a:t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395537" y="1916833"/>
          <a:ext cx="8280918" cy="5029200"/>
        </p:xfrm>
        <a:graphic>
          <a:graphicData uri="http://schemas.openxmlformats.org/drawingml/2006/table">
            <a:tbl>
              <a:tblPr/>
              <a:tblGrid>
                <a:gridCol w="27603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03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0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9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latin typeface="Times New Roman"/>
                          <a:ea typeface="Times New Roman"/>
                          <a:cs typeface="Times New Roman"/>
                        </a:rPr>
                        <a:t>Страна</a:t>
                      </a:r>
                      <a:endParaRPr lang="ru-RU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>
                          <a:latin typeface="Times New Roman"/>
                          <a:ea typeface="Times New Roman"/>
                          <a:cs typeface="Times New Roman"/>
                        </a:rPr>
                        <a:t>Индекс</a:t>
                      </a:r>
                      <a:endParaRPr lang="ru-RU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Times New Roman"/>
                          <a:ea typeface="Times New Roman"/>
                          <a:cs typeface="Times New Roman"/>
                        </a:rPr>
                        <a:t>Испания</a:t>
                      </a:r>
                      <a:endParaRPr lang="ru-RU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Times New Roman"/>
                          <a:ea typeface="Times New Roman"/>
                          <a:cs typeface="Times New Roman"/>
                        </a:rPr>
                        <a:t>5.43</a:t>
                      </a:r>
                      <a:endParaRPr lang="ru-RU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Times New Roman"/>
                          <a:ea typeface="Times New Roman"/>
                          <a:cs typeface="Times New Roman"/>
                        </a:rPr>
                        <a:t>Франция</a:t>
                      </a:r>
                      <a:endParaRPr lang="ru-RU" sz="2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Times New Roman"/>
                          <a:ea typeface="Times New Roman"/>
                          <a:cs typeface="Times New Roman"/>
                        </a:rPr>
                        <a:t>5.32</a:t>
                      </a:r>
                      <a:endParaRPr lang="ru-RU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Times New Roman"/>
                          <a:ea typeface="Times New Roman"/>
                          <a:cs typeface="Times New Roman"/>
                        </a:rPr>
                        <a:t>Германия</a:t>
                      </a:r>
                      <a:endParaRPr lang="ru-RU" sz="2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Times New Roman"/>
                          <a:ea typeface="Times New Roman"/>
                          <a:cs typeface="Times New Roman"/>
                        </a:rPr>
                        <a:t>5.28</a:t>
                      </a:r>
                      <a:endParaRPr lang="ru-RU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Times New Roman"/>
                          <a:ea typeface="Times New Roman"/>
                          <a:cs typeface="Times New Roman"/>
                        </a:rPr>
                        <a:t>Япония</a:t>
                      </a:r>
                      <a:endParaRPr lang="ru-RU" sz="2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Times New Roman"/>
                          <a:ea typeface="Times New Roman"/>
                          <a:cs typeface="Times New Roman"/>
                        </a:rPr>
                        <a:t>5.26</a:t>
                      </a:r>
                      <a:endParaRPr lang="ru-RU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Times New Roman"/>
                          <a:ea typeface="Times New Roman"/>
                          <a:cs typeface="Times New Roman"/>
                        </a:rPr>
                        <a:t>Великобритания</a:t>
                      </a:r>
                      <a:endParaRPr lang="ru-RU" sz="2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Times New Roman"/>
                          <a:ea typeface="Times New Roman"/>
                          <a:cs typeface="Times New Roman"/>
                        </a:rPr>
                        <a:t>5.20</a:t>
                      </a:r>
                      <a:endParaRPr lang="ru-RU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Times New Roman"/>
                          <a:ea typeface="Times New Roman"/>
                          <a:cs typeface="Times New Roman"/>
                        </a:rPr>
                        <a:t>США</a:t>
                      </a:r>
                      <a:endParaRPr lang="ru-RU" sz="2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Times New Roman"/>
                          <a:ea typeface="Times New Roman"/>
                          <a:cs typeface="Times New Roman"/>
                        </a:rPr>
                        <a:t>5.12</a:t>
                      </a:r>
                      <a:endParaRPr lang="ru-RU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Times New Roman"/>
                          <a:ea typeface="Times New Roman"/>
                          <a:cs typeface="Times New Roman"/>
                        </a:rPr>
                        <a:t>Австралия</a:t>
                      </a:r>
                      <a:endParaRPr lang="ru-RU" sz="2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Times New Roman"/>
                          <a:ea typeface="Times New Roman"/>
                          <a:cs typeface="Times New Roman"/>
                        </a:rPr>
                        <a:t>5.10</a:t>
                      </a:r>
                      <a:endParaRPr lang="ru-RU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Times New Roman"/>
                          <a:ea typeface="Times New Roman"/>
                          <a:cs typeface="Times New Roman"/>
                        </a:rPr>
                        <a:t>Италия</a:t>
                      </a:r>
                      <a:endParaRPr lang="ru-RU" sz="2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Times New Roman"/>
                          <a:ea typeface="Times New Roman"/>
                          <a:cs typeface="Times New Roman"/>
                        </a:rPr>
                        <a:t>4.99</a:t>
                      </a:r>
                      <a:endParaRPr lang="ru-RU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Times New Roman"/>
                          <a:ea typeface="Times New Roman"/>
                          <a:cs typeface="Times New Roman"/>
                        </a:rPr>
                        <a:t>Канада</a:t>
                      </a:r>
                      <a:endParaRPr lang="ru-RU" sz="2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Times New Roman"/>
                          <a:ea typeface="Times New Roman"/>
                          <a:cs typeface="Times New Roman"/>
                        </a:rPr>
                        <a:t>4.97</a:t>
                      </a:r>
                      <a:endParaRPr lang="ru-RU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latin typeface="Times New Roman"/>
                          <a:ea typeface="Times New Roman"/>
                          <a:cs typeface="Times New Roman"/>
                        </a:rPr>
                        <a:t>Швейцария</a:t>
                      </a:r>
                      <a:endParaRPr lang="ru-RU" sz="2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Times New Roman"/>
                          <a:ea typeface="Times New Roman"/>
                          <a:cs typeface="Times New Roman"/>
                        </a:rPr>
                        <a:t>4.94</a:t>
                      </a:r>
                      <a:endParaRPr lang="ru-RU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52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 txBox="1">
            <a:spLocks noGrp="1"/>
          </p:cNvSpPr>
          <p:nvPr>
            <p:ph type="title"/>
          </p:nvPr>
        </p:nvSpPr>
        <p:spPr>
          <a:xfrm>
            <a:off x="1331640" y="332656"/>
            <a:ext cx="6511925" cy="1143000"/>
          </a:xfrm>
        </p:spPr>
        <p:txBody>
          <a:bodyPr anchorCtr="1"/>
          <a:lstStyle/>
          <a:p>
            <a:pPr algn="ctr" eaLnBrk="1"/>
            <a:r>
              <a:rPr sz="3000" dirty="0" err="1">
                <a:solidFill>
                  <a:srgbClr val="C00000"/>
                </a:solidFill>
                <a:latin typeface="Arial" charset="0"/>
              </a:rPr>
              <a:t>Географические</a:t>
            </a:r>
            <a:r>
              <a:rPr sz="30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sz="3000" dirty="0" err="1">
                <a:solidFill>
                  <a:srgbClr val="C00000"/>
                </a:solidFill>
                <a:latin typeface="Arial" charset="0"/>
              </a:rPr>
              <a:t>закономерности</a:t>
            </a:r>
            <a:r>
              <a:rPr sz="30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sz="3000" dirty="0" err="1">
                <a:solidFill>
                  <a:srgbClr val="C00000"/>
                </a:solidFill>
                <a:latin typeface="Arial" charset="0"/>
              </a:rPr>
              <a:t>развития</a:t>
            </a:r>
            <a:r>
              <a:rPr sz="30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sz="3000" dirty="0" err="1">
                <a:solidFill>
                  <a:srgbClr val="C00000"/>
                </a:solidFill>
                <a:latin typeface="Arial" charset="0"/>
              </a:rPr>
              <a:t>мирового</a:t>
            </a:r>
            <a:r>
              <a:rPr sz="30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sz="3000" dirty="0" err="1">
                <a:solidFill>
                  <a:srgbClr val="C00000"/>
                </a:solidFill>
                <a:latin typeface="Arial" charset="0"/>
              </a:rPr>
              <a:t>туристского</a:t>
            </a:r>
            <a:r>
              <a:rPr sz="30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sz="3000" dirty="0" err="1">
                <a:solidFill>
                  <a:srgbClr val="C00000"/>
                </a:solidFill>
                <a:latin typeface="Arial" charset="0"/>
              </a:rPr>
              <a:t>рынка</a:t>
            </a:r>
            <a:endParaRPr sz="30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6083" name="Rectangle 3"/>
          <p:cNvSpPr txBox="1">
            <a:spLocks noGrp="1"/>
          </p:cNvSpPr>
          <p:nvPr>
            <p:ph idx="4294967295"/>
          </p:nvPr>
        </p:nvSpPr>
        <p:spPr>
          <a:xfrm>
            <a:off x="611560" y="2060848"/>
            <a:ext cx="8229600" cy="3886200"/>
          </a:xfrm>
          <a:prstGeom prst="rect">
            <a:avLst/>
          </a:prstGeom>
        </p:spPr>
        <p:txBody>
          <a:bodyPr/>
          <a:lstStyle/>
          <a:p>
            <a:pPr algn="just" eaLnBrk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sz="2000" dirty="0" err="1">
                <a:latin typeface="Arial" charset="0"/>
              </a:rPr>
              <a:t>Внутрирегиональные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туристские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прибытия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продолжают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преобладать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над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межрегиональными</a:t>
            </a:r>
            <a:r>
              <a:rPr sz="2000" dirty="0">
                <a:latin typeface="Arial" charset="0"/>
              </a:rPr>
              <a:t>;</a:t>
            </a:r>
          </a:p>
          <a:p>
            <a:pPr algn="just" eaLnBrk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sz="2000" dirty="0" err="1">
                <a:latin typeface="Arial" charset="0"/>
              </a:rPr>
              <a:t>Большая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часть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туристских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обменов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совершается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между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странами-соседями</a:t>
            </a:r>
            <a:r>
              <a:rPr sz="2000" dirty="0">
                <a:latin typeface="Arial" charset="0"/>
              </a:rPr>
              <a:t>;</a:t>
            </a:r>
          </a:p>
          <a:p>
            <a:pPr algn="just" eaLnBrk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sz="2000" dirty="0" err="1">
                <a:latin typeface="Arial" charset="0"/>
              </a:rPr>
              <a:t>Основные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туристские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потоки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возникают</a:t>
            </a:r>
            <a:r>
              <a:rPr sz="2000" dirty="0">
                <a:latin typeface="Arial" charset="0"/>
              </a:rPr>
              <a:t> в </a:t>
            </a:r>
            <a:r>
              <a:rPr sz="2000" dirty="0" err="1">
                <a:latin typeface="Arial" charset="0"/>
              </a:rPr>
              <a:t>развитых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странах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мира</a:t>
            </a:r>
            <a:r>
              <a:rPr sz="2000" dirty="0">
                <a:latin typeface="Arial" charset="0"/>
              </a:rPr>
              <a:t> и </a:t>
            </a:r>
            <a:r>
              <a:rPr sz="2000" dirty="0" err="1">
                <a:latin typeface="Arial" charset="0"/>
              </a:rPr>
              <a:t>одновременно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тяготеют</a:t>
            </a:r>
            <a:r>
              <a:rPr sz="2000" dirty="0">
                <a:latin typeface="Arial" charset="0"/>
              </a:rPr>
              <a:t> к </a:t>
            </a:r>
            <a:r>
              <a:rPr sz="2000" dirty="0" err="1">
                <a:latin typeface="Arial" charset="0"/>
              </a:rPr>
              <a:t>ним</a:t>
            </a:r>
            <a:r>
              <a:rPr sz="2000" dirty="0">
                <a:latin typeface="Arial" charset="0"/>
              </a:rPr>
              <a:t>;</a:t>
            </a:r>
          </a:p>
          <a:p>
            <a:pPr algn="just" eaLnBrk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sz="2000" dirty="0" err="1">
                <a:latin typeface="Arial" charset="0"/>
              </a:rPr>
              <a:t>Формируется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преобладающая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меридиональная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направленность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основных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внутриконтинентальных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туристских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потоков</a:t>
            </a:r>
            <a:r>
              <a:rPr sz="2000" dirty="0">
                <a:latin typeface="Arial" charset="0"/>
              </a:rPr>
              <a:t>;</a:t>
            </a:r>
          </a:p>
          <a:p>
            <a:pPr eaLnBrk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sz="2000" dirty="0" err="1">
                <a:latin typeface="Arial" charset="0"/>
              </a:rPr>
              <a:t>Сохраняются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тесные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связи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по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туризму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между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странами</a:t>
            </a:r>
            <a:r>
              <a:rPr sz="2000" dirty="0">
                <a:latin typeface="Arial" charset="0"/>
              </a:rPr>
              <a:t> – </a:t>
            </a:r>
            <a:r>
              <a:rPr sz="2000" dirty="0" err="1">
                <a:latin typeface="Arial" charset="0"/>
              </a:rPr>
              <a:t>бывшими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колониями</a:t>
            </a:r>
            <a:r>
              <a:rPr sz="2000" dirty="0">
                <a:latin typeface="Arial" charset="0"/>
              </a:rPr>
              <a:t> и </a:t>
            </a:r>
            <a:r>
              <a:rPr sz="2000" dirty="0" err="1">
                <a:latin typeface="Arial" charset="0"/>
              </a:rPr>
              <a:t>бывшими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метрополиями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при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доминировании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последних</a:t>
            </a:r>
            <a:r>
              <a:rPr sz="2000" dirty="0">
                <a:latin typeface="Arial" charset="0"/>
              </a:rPr>
              <a:t>;</a:t>
            </a:r>
          </a:p>
          <a:p>
            <a:pPr eaLnBrk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sz="2000" dirty="0" err="1">
                <a:latin typeface="Arial" charset="0"/>
              </a:rPr>
              <a:t>Наиболее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быстрыми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темпами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растут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туристские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прибытия</a:t>
            </a:r>
            <a:r>
              <a:rPr sz="2000" dirty="0">
                <a:latin typeface="Arial" charset="0"/>
              </a:rPr>
              <a:t> в </a:t>
            </a:r>
            <a:r>
              <a:rPr sz="2000" dirty="0" err="1">
                <a:latin typeface="Arial" charset="0"/>
              </a:rPr>
              <a:t>развивающиеся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страны</a:t>
            </a:r>
            <a:r>
              <a:rPr sz="2000" dirty="0">
                <a:latin typeface="Arial" charset="0"/>
              </a:rPr>
              <a:t>, </a:t>
            </a:r>
            <a:r>
              <a:rPr sz="2000" dirty="0" err="1">
                <a:latin typeface="Arial" charset="0"/>
              </a:rPr>
              <a:t>которые</a:t>
            </a:r>
            <a:r>
              <a:rPr sz="2000" dirty="0">
                <a:latin typeface="Arial" charset="0"/>
              </a:rPr>
              <a:t> в </a:t>
            </a:r>
            <a:r>
              <a:rPr sz="2000" dirty="0" err="1">
                <a:latin typeface="Arial" charset="0"/>
              </a:rPr>
              <a:t>ближайшем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будущем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могут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обойти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по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числу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туристских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прибытий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развитые</a:t>
            </a:r>
            <a:r>
              <a:rPr sz="2000" dirty="0">
                <a:latin typeface="Arial" charset="0"/>
              </a:rPr>
              <a:t> </a:t>
            </a:r>
            <a:r>
              <a:rPr sz="2000" dirty="0" err="1">
                <a:latin typeface="Arial" charset="0"/>
              </a:rPr>
              <a:t>страны</a:t>
            </a:r>
            <a:r>
              <a:rPr sz="2000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dirty="0">
                <a:solidFill>
                  <a:srgbClr val="C00000"/>
                </a:solidFill>
              </a:rPr>
              <a:t>Факторы, определяющие развитие </a:t>
            </a:r>
            <a:r>
              <a:rPr lang="ru-RU" sz="3400" dirty="0" smtClean="0">
                <a:solidFill>
                  <a:srgbClr val="C00000"/>
                </a:solidFill>
              </a:rPr>
              <a:t>туризма</a:t>
            </a:r>
            <a:r>
              <a:rPr lang="ru-RU" sz="3400" dirty="0">
                <a:solidFill>
                  <a:srgbClr val="C00000"/>
                </a:solidFill>
              </a:rPr>
              <a:t/>
            </a:r>
            <a:br>
              <a:rPr lang="ru-RU" sz="3400" dirty="0">
                <a:solidFill>
                  <a:srgbClr val="C00000"/>
                </a:solidFill>
              </a:rPr>
            </a:br>
            <a:endParaRPr lang="ru-RU" sz="3400" dirty="0">
              <a:solidFill>
                <a:srgbClr val="C00000"/>
              </a:solidFill>
            </a:endParaRP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2132856"/>
            <a:ext cx="8229600" cy="3886200"/>
          </a:xfrm>
        </p:spPr>
      </p:sp>
      <p:sp>
        <p:nvSpPr>
          <p:cNvPr id="142337" name="Rectangle 1"/>
          <p:cNvSpPr>
            <a:spLocks noChangeArrowheads="1"/>
          </p:cNvSpPr>
          <p:nvPr/>
        </p:nvSpPr>
        <p:spPr bwMode="auto">
          <a:xfrm>
            <a:off x="971600" y="977316"/>
            <a:ext cx="748883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Географическое положение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Общественно-исторические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Природные (в первую очередь, климатические)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Инфраструктурные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Культурно-исторические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Геополитические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 безопасности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Рыночные факторы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Инновационный фактор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 dirty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Географическое положение</a:t>
            </a:r>
            <a:r>
              <a:rPr lang="ru-RU" sz="3600" b="0" dirty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b="0" dirty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Качественная оценка</a:t>
            </a:r>
            <a:r>
              <a:rPr lang="ru-RU" sz="4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2060848"/>
            <a:ext cx="8229600" cy="4310608"/>
          </a:xfrm>
        </p:spPr>
      </p:sp>
      <p:sp>
        <p:nvSpPr>
          <p:cNvPr id="4" name="Прямоугольник 3"/>
          <p:cNvSpPr/>
          <p:nvPr/>
        </p:nvSpPr>
        <p:spPr>
          <a:xfrm>
            <a:off x="1043608" y="1772816"/>
            <a:ext cx="69847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600" dirty="0"/>
              <a:t>Физико-географическое положение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/>
              <a:t>Экономико-географическое положение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/>
              <a:t>Транспортно-географическое положение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/>
              <a:t>Политико-географическое положение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/>
              <a:t>Военно-географическое положение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/>
              <a:t>Культурно-географическое положение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/>
              <a:t>Эколого-географическое положение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 dirty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Общественно-исторический 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 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 примере Европейского региона)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Качественная оцен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552" y="1628800"/>
            <a:ext cx="8229600" cy="4310608"/>
          </a:xfrm>
        </p:spPr>
      </p:sp>
      <p:sp>
        <p:nvSpPr>
          <p:cNvPr id="4" name="Прямоугольник 3"/>
          <p:cNvSpPr/>
          <p:nvPr/>
        </p:nvSpPr>
        <p:spPr>
          <a:xfrm>
            <a:off x="1043608" y="1700808"/>
            <a:ext cx="698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Европа – центр промышленной революции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Городской образ жизни, урбанизация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Формирование первых курортов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Формирование моды на путешествия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Формирование первых туристских компаний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Формирование первых объектов туристской инфраструктуры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Высокий уровень развития стран</a:t>
            </a:r>
          </a:p>
          <a:p>
            <a:pPr>
              <a:buFont typeface="Arial" pitchFamily="34" charset="0"/>
              <a:buChar char="•"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C00000"/>
                </a:solidFill>
              </a:rPr>
              <a:t>Природные факторы</a:t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2400" b="0" dirty="0">
                <a:solidFill>
                  <a:srgbClr val="C00000"/>
                </a:solidFill>
              </a:rPr>
              <a:t>Качественная и количественная оценка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1187624" y="1700808"/>
            <a:ext cx="60486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Геологические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морфологические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Климатические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Гидрологические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Почвенные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Биологические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Ландшафтные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dirty="0">
                <a:solidFill>
                  <a:srgbClr val="FF0000"/>
                </a:solidFill>
              </a:rPr>
              <a:t>Примеры оценки</a:t>
            </a:r>
            <a:br>
              <a:rPr lang="ru-RU" sz="3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Оценка территории для горнолыжного отдыха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Прямоугольник 3"/>
          <p:cNvSpPr/>
          <p:nvPr/>
        </p:nvSpPr>
        <p:spPr>
          <a:xfrm>
            <a:off x="395536" y="2348880"/>
            <a:ext cx="8280920" cy="351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eaLnBrk="0" hangingPunct="0">
              <a:spcBef>
                <a:spcPct val="20000"/>
              </a:spcBef>
              <a:buClr>
                <a:srgbClr val="5C2305"/>
              </a:buClr>
              <a:buFontTx/>
              <a:buAutoNum type="arabicPeriod"/>
            </a:pPr>
            <a:r>
              <a:rPr kumimoji="1" lang="ru-RU" altLang="ru-RU" sz="2000" b="1" kern="0" dirty="0">
                <a:latin typeface="Verdana"/>
                <a:cs typeface="+mn-cs"/>
              </a:rPr>
              <a:t>Протяженность и разнообразие трасс</a:t>
            </a:r>
          </a:p>
          <a:p>
            <a:pPr marL="457200" lvl="0" indent="-457200" algn="ctr" eaLnBrk="0" hangingPunct="0">
              <a:spcBef>
                <a:spcPct val="20000"/>
              </a:spcBef>
              <a:buClr>
                <a:srgbClr val="5C2305"/>
              </a:buClr>
              <a:buFontTx/>
              <a:buAutoNum type="arabicPeriod"/>
            </a:pPr>
            <a:r>
              <a:rPr kumimoji="1" lang="ru-RU" altLang="ru-RU" sz="2000" b="1" kern="0" dirty="0">
                <a:latin typeface="Verdana"/>
                <a:cs typeface="+mn-cs"/>
              </a:rPr>
              <a:t>Крутизна склона</a:t>
            </a:r>
            <a:r>
              <a:rPr kumimoji="1" lang="ru-RU" altLang="ru-RU" sz="1900" b="1" kern="0" dirty="0">
                <a:latin typeface="Verdana"/>
                <a:cs typeface="+mn-cs"/>
              </a:rPr>
              <a:t>:</a:t>
            </a:r>
          </a:p>
          <a:p>
            <a:pPr marL="457200" lvl="0" indent="-457200" algn="ctr" eaLnBrk="0" hangingPunct="0">
              <a:spcBef>
                <a:spcPct val="20000"/>
              </a:spcBef>
              <a:buClr>
                <a:srgbClr val="5C2305"/>
              </a:buClr>
            </a:pPr>
            <a:r>
              <a:rPr kumimoji="1" lang="ru-RU" altLang="ru-RU" sz="1900" b="1" kern="0" dirty="0">
                <a:latin typeface="Verdana"/>
                <a:cs typeface="+mn-cs"/>
              </a:rPr>
              <a:t>	 </a:t>
            </a:r>
            <a:r>
              <a:rPr kumimoji="1" lang="ru-RU" altLang="ru-RU" sz="1900" kern="0" dirty="0">
                <a:latin typeface="Verdana"/>
                <a:cs typeface="+mn-cs"/>
              </a:rPr>
              <a:t>для учебных трасс 8-12 град, более крутые участки поверхности не должны превышать 25% всей дистанции;</a:t>
            </a:r>
          </a:p>
          <a:p>
            <a:pPr marL="457200" lvl="0" indent="-457200" algn="ctr" eaLnBrk="0" hangingPunct="0">
              <a:spcBef>
                <a:spcPct val="20000"/>
              </a:spcBef>
              <a:buClr>
                <a:srgbClr val="5C2305"/>
              </a:buClr>
            </a:pPr>
            <a:r>
              <a:rPr kumimoji="1" lang="ru-RU" altLang="ru-RU" sz="1900" kern="0" dirty="0">
                <a:latin typeface="Verdana"/>
                <a:cs typeface="+mn-cs"/>
              </a:rPr>
              <a:t>	для подготовленных лыжников 12-18 град с допустимыми уклонами 20-25 град</a:t>
            </a:r>
          </a:p>
          <a:p>
            <a:pPr marL="457200" lvl="0" indent="-457200" algn="ctr" eaLnBrk="0" hangingPunct="0">
              <a:spcBef>
                <a:spcPct val="20000"/>
              </a:spcBef>
              <a:buClr>
                <a:srgbClr val="5C2305"/>
              </a:buClr>
            </a:pPr>
            <a:r>
              <a:rPr kumimoji="1" lang="ru-RU" altLang="ru-RU" sz="1900" kern="0" dirty="0">
                <a:latin typeface="Verdana"/>
                <a:cs typeface="+mn-cs"/>
              </a:rPr>
              <a:t>	для спортсменов – до 20 град </a:t>
            </a:r>
          </a:p>
          <a:p>
            <a:pPr marL="457200" lvl="0" indent="-457200" algn="ctr" eaLnBrk="0" hangingPunct="0">
              <a:spcBef>
                <a:spcPct val="20000"/>
              </a:spcBef>
              <a:buClr>
                <a:srgbClr val="5C2305"/>
              </a:buClr>
              <a:buFontTx/>
              <a:buAutoNum type="arabicPeriod" startAt="3"/>
            </a:pPr>
            <a:r>
              <a:rPr kumimoji="1" lang="ru-RU" altLang="ru-RU" sz="2000" b="1" kern="0" dirty="0">
                <a:latin typeface="Verdana"/>
                <a:cs typeface="+mn-cs"/>
              </a:rPr>
              <a:t>Продолжительность горнолыжного сезона</a:t>
            </a:r>
          </a:p>
          <a:p>
            <a:pPr marL="457200" lvl="0" indent="-457200" algn="ctr" eaLnBrk="0" hangingPunct="0">
              <a:spcBef>
                <a:spcPct val="20000"/>
              </a:spcBef>
              <a:buClr>
                <a:srgbClr val="5C2305"/>
              </a:buClr>
              <a:buFontTx/>
              <a:buAutoNum type="arabicPeriod" startAt="3"/>
            </a:pPr>
            <a:r>
              <a:rPr kumimoji="1" lang="ru-RU" altLang="ru-RU" sz="2000" b="1" kern="0" dirty="0">
                <a:latin typeface="Verdana"/>
                <a:cs typeface="+mn-cs"/>
              </a:rPr>
              <a:t>Состояние снежного покрова</a:t>
            </a:r>
          </a:p>
          <a:p>
            <a:pPr marL="457200" lvl="0" indent="-457200" algn="ctr" eaLnBrk="0" hangingPunct="0">
              <a:spcBef>
                <a:spcPct val="20000"/>
              </a:spcBef>
              <a:buClr>
                <a:srgbClr val="5C2305"/>
              </a:buClr>
              <a:buFontTx/>
              <a:buAutoNum type="arabicPeriod" startAt="3"/>
            </a:pPr>
            <a:r>
              <a:rPr kumimoji="1" lang="ru-RU" altLang="ru-RU" sz="2000" b="1" kern="0" dirty="0">
                <a:latin typeface="Verdana"/>
                <a:cs typeface="+mn-cs"/>
              </a:rPr>
              <a:t>Ветровой и температурный режим</a:t>
            </a:r>
          </a:p>
        </p:txBody>
      </p:sp>
    </p:spTree>
    <p:extLst>
      <p:ext uri="{BB962C8B-B14F-4D97-AF65-F5344CB8AC3E}">
        <p14:creationId xmlns:p14="http://schemas.microsoft.com/office/powerpoint/2010/main" val="2793471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dirty="0">
                <a:solidFill>
                  <a:srgbClr val="FF0000"/>
                </a:solidFill>
              </a:rPr>
              <a:t>Примеры оценки</a:t>
            </a:r>
            <a:br>
              <a:rPr lang="ru-RU" sz="3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Оценка территории для пляжного отдыха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Прямоугольник 3"/>
          <p:cNvSpPr/>
          <p:nvPr/>
        </p:nvSpPr>
        <p:spPr>
          <a:xfrm>
            <a:off x="395536" y="2348880"/>
            <a:ext cx="8280920" cy="284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5C2305"/>
              </a:buClr>
            </a:pPr>
            <a:r>
              <a:rPr kumimoji="1" lang="ru-RU" altLang="ru-RU" sz="1900" kern="0" dirty="0">
                <a:latin typeface="Verdana"/>
                <a:cs typeface="+mn-cs"/>
              </a:rPr>
              <a:t>условия подхода к воде ;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5C2305"/>
              </a:buClr>
            </a:pPr>
            <a:r>
              <a:rPr kumimoji="1" lang="ru-RU" altLang="ru-RU" sz="1900" kern="0" dirty="0">
                <a:latin typeface="Verdana"/>
                <a:cs typeface="+mn-cs"/>
              </a:rPr>
              <a:t>наличие пляжной зоны из расчета мин 5 </a:t>
            </a:r>
            <a:r>
              <a:rPr kumimoji="1" lang="ru-RU" altLang="ru-RU" sz="1900" kern="0" dirty="0" err="1">
                <a:latin typeface="Verdana"/>
                <a:cs typeface="+mn-cs"/>
              </a:rPr>
              <a:t>кв.м</a:t>
            </a:r>
            <a:r>
              <a:rPr kumimoji="1" lang="ru-RU" altLang="ru-RU" sz="1900" kern="0" dirty="0">
                <a:latin typeface="Verdana"/>
                <a:cs typeface="+mn-cs"/>
              </a:rPr>
              <a:t> на отдыхающего;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5C2305"/>
              </a:buClr>
            </a:pPr>
            <a:r>
              <a:rPr kumimoji="1" lang="ru-RU" altLang="ru-RU" sz="1900" kern="0" dirty="0">
                <a:latin typeface="Verdana"/>
                <a:cs typeface="+mn-cs"/>
              </a:rPr>
              <a:t>характер дна;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5C2305"/>
              </a:buClr>
            </a:pPr>
            <a:r>
              <a:rPr kumimoji="1" lang="ru-RU" altLang="ru-RU" sz="1900" kern="0" dirty="0">
                <a:latin typeface="Verdana"/>
                <a:cs typeface="+mn-cs"/>
              </a:rPr>
              <a:t>скорость течения (для рек) – до 0.5 м/сек;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5C2305"/>
              </a:buClr>
            </a:pPr>
            <a:r>
              <a:rPr kumimoji="1" lang="ru-RU" altLang="ru-RU" sz="1900" kern="0" dirty="0">
                <a:latin typeface="Verdana"/>
                <a:cs typeface="+mn-cs"/>
              </a:rPr>
              <a:t>наличие волнения на крупных водоемах – до 3 баллов;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5C2305"/>
              </a:buClr>
            </a:pPr>
            <a:r>
              <a:rPr kumimoji="1" lang="ru-RU" altLang="ru-RU" sz="1900" kern="0" dirty="0">
                <a:latin typeface="Verdana"/>
                <a:cs typeface="+mn-cs"/>
              </a:rPr>
              <a:t>температурный режим – свыше 17 град;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5C2305"/>
              </a:buClr>
            </a:pPr>
            <a:r>
              <a:rPr kumimoji="1" lang="ru-RU" altLang="ru-RU" sz="1900" kern="0" dirty="0">
                <a:latin typeface="Verdana"/>
                <a:cs typeface="+mn-cs"/>
              </a:rPr>
              <a:t>санитарно-гигиеническое состояние;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5C2305"/>
              </a:buClr>
            </a:pPr>
            <a:r>
              <a:rPr kumimoji="1" lang="ru-RU" altLang="ru-RU" sz="1900" kern="0" dirty="0">
                <a:latin typeface="Verdana"/>
                <a:cs typeface="+mn-cs"/>
              </a:rPr>
              <a:t>о</a:t>
            </a:r>
            <a:r>
              <a:rPr kumimoji="1" lang="ru-RU" altLang="ru-RU" sz="1900" kern="0" dirty="0" smtClean="0">
                <a:latin typeface="Verdana"/>
                <a:cs typeface="+mn-cs"/>
              </a:rPr>
              <a:t>тсутствие </a:t>
            </a:r>
            <a:r>
              <a:rPr kumimoji="1" lang="ru-RU" altLang="ru-RU" sz="1900" kern="0" dirty="0">
                <a:latin typeface="Verdana"/>
                <a:cs typeface="+mn-cs"/>
              </a:rPr>
              <a:t>опасных биологических организмов</a:t>
            </a:r>
          </a:p>
        </p:txBody>
      </p:sp>
    </p:spTree>
    <p:extLst>
      <p:ext uri="{BB962C8B-B14F-4D97-AF65-F5344CB8AC3E}">
        <p14:creationId xmlns:p14="http://schemas.microsoft.com/office/powerpoint/2010/main" val="277527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160" y="1689572"/>
            <a:ext cx="8280919" cy="4030384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</a:rPr>
              <a:t>1. Туризм с целью отдыха и развлечения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</a:rPr>
              <a:t>2. Лечебно-оздоровительный туризм  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</a:rPr>
              <a:t>3. Спортивный туризм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</a:rPr>
              <a:t>4. Культурно-познавательный туризм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</a:rPr>
              <a:t>5. Деловой туризм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</a:rPr>
              <a:t>6. Образовательный туризм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</a:rPr>
              <a:t>7. Промышленный (индустриальный) туризм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</a:rPr>
              <a:t>8. Экологический туризм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</a:rPr>
              <a:t>9. Сельский туризм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</a:rPr>
              <a:t>10. Религиозный туризм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</a:rPr>
              <a:t>11. Гастрономический туризм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/>
              </a:rPr>
              <a:t>12. Событийный туризм</a:t>
            </a:r>
            <a:r>
              <a:rPr lang="ru-RU" sz="2400" dirty="0">
                <a:solidFill>
                  <a:srgbClr val="800000"/>
                </a:solidFill>
                <a:effectLst/>
                <a:latin typeface="Arial"/>
              </a:rPr>
              <a:t/>
            </a:r>
            <a:br>
              <a:rPr lang="ru-RU" sz="2400" dirty="0">
                <a:solidFill>
                  <a:srgbClr val="800000"/>
                </a:solidFill>
                <a:effectLst/>
                <a:latin typeface="Arial"/>
              </a:rPr>
            </a:br>
            <a:r>
              <a:rPr lang="ru-RU" sz="2400" dirty="0">
                <a:solidFill>
                  <a:srgbClr val="800000"/>
                </a:solidFill>
                <a:effectLst/>
                <a:latin typeface="Arial"/>
              </a:rPr>
              <a:t/>
            </a:r>
            <a:br>
              <a:rPr lang="ru-RU" sz="2400" dirty="0">
                <a:solidFill>
                  <a:srgbClr val="800000"/>
                </a:solidFill>
                <a:effectLst/>
                <a:latin typeface="Arial"/>
              </a:rPr>
            </a:br>
            <a:r>
              <a:rPr lang="ru-RU" dirty="0">
                <a:solidFill>
                  <a:srgbClr val="800000"/>
                </a:solidFill>
                <a:effectLst/>
                <a:latin typeface="Arial"/>
              </a:rPr>
              <a:t/>
            </a:r>
            <a:br>
              <a:rPr lang="ru-RU" dirty="0">
                <a:solidFill>
                  <a:srgbClr val="800000"/>
                </a:solidFill>
                <a:effectLst/>
                <a:latin typeface="Arial"/>
              </a:rPr>
            </a:br>
            <a:r>
              <a:rPr lang="ru-RU" b="0" dirty="0">
                <a:solidFill>
                  <a:srgbClr val="800000"/>
                </a:solidFill>
                <a:effectLst/>
                <a:latin typeface="Arial"/>
              </a:rPr>
              <a:t/>
            </a:r>
            <a:br>
              <a:rPr lang="ru-RU" b="0" dirty="0">
                <a:solidFill>
                  <a:srgbClr val="800000"/>
                </a:solidFill>
                <a:effectLst/>
                <a:latin typeface="Arial"/>
              </a:rPr>
            </a:br>
            <a:r>
              <a:rPr lang="ru-RU" b="0" dirty="0">
                <a:solidFill>
                  <a:srgbClr val="800000"/>
                </a:solidFill>
                <a:effectLst/>
                <a:latin typeface="Arial"/>
              </a:rPr>
              <a:t> </a:t>
            </a:r>
            <a:br>
              <a:rPr lang="ru-RU" b="0" dirty="0">
                <a:solidFill>
                  <a:srgbClr val="800000"/>
                </a:solidFill>
                <a:effectLst/>
                <a:latin typeface="Arial"/>
              </a:rPr>
            </a:br>
            <a:r>
              <a:rPr lang="ru-RU" b="0" dirty="0">
                <a:solidFill>
                  <a:srgbClr val="800000"/>
                </a:solidFill>
                <a:effectLst/>
                <a:latin typeface="Arial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4034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896937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FF0000"/>
                </a:solidFill>
              </a:rPr>
              <a:t>Классификация видов туризма:</a:t>
            </a:r>
          </a:p>
          <a:p>
            <a:pPr eaLnBrk="1" hangingPunct="1">
              <a:buFont typeface="Georgia" pitchFamily="18" charset="0"/>
              <a:buNone/>
            </a:pPr>
            <a:endParaRPr lang="ru-RU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692752" cy="930276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C00000"/>
                </a:solidFill>
              </a:rPr>
              <a:t>Оценка территории для рекреации на  открытом воздухе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5210349-98DE-4C12-88F4-8D67CA45C7C1}" type="datetime1">
              <a:rPr lang="ru-RU"/>
              <a:pPr>
                <a:defRPr/>
              </a:pPr>
              <a:t>25.03.2020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96830613"/>
              </p:ext>
            </p:extLst>
          </p:nvPr>
        </p:nvGraphicFramePr>
        <p:xfrm>
          <a:off x="251520" y="548680"/>
          <a:ext cx="8786811" cy="642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8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8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581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9143">
                <a:tc>
                  <a:txBody>
                    <a:bodyPr/>
                    <a:lstStyle/>
                    <a:p>
                      <a:r>
                        <a:rPr lang="ru-RU" sz="1600" dirty="0"/>
                        <a:t>Параметры оценки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Благоприятно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Относительно благоприятно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Неблагоприятно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105">
                <a:tc>
                  <a:txBody>
                    <a:bodyPr/>
                    <a:lstStyle/>
                    <a:p>
                      <a:r>
                        <a:rPr lang="ru-RU" sz="1400" dirty="0"/>
                        <a:t>Годовая сумма осадков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500-1700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300-500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Менее 300</a:t>
                      </a:r>
                    </a:p>
                    <a:p>
                      <a:r>
                        <a:rPr lang="ru-RU" sz="1800" dirty="0"/>
                        <a:t>Более 1700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105">
                <a:tc>
                  <a:txBody>
                    <a:bodyPr/>
                    <a:lstStyle/>
                    <a:p>
                      <a:r>
                        <a:rPr lang="ru-RU" sz="1400" dirty="0"/>
                        <a:t>Температура летом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+19 - +26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+15 - +18</a:t>
                      </a:r>
                    </a:p>
                    <a:p>
                      <a:r>
                        <a:rPr lang="ru-RU" sz="1800" dirty="0"/>
                        <a:t>+27 - +30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Менее +15</a:t>
                      </a:r>
                    </a:p>
                    <a:p>
                      <a:r>
                        <a:rPr lang="ru-RU" sz="1800" dirty="0"/>
                        <a:t>Более +30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105">
                <a:tc>
                  <a:txBody>
                    <a:bodyPr/>
                    <a:lstStyle/>
                    <a:p>
                      <a:r>
                        <a:rPr lang="ru-RU" sz="1400" dirty="0"/>
                        <a:t>Температура зимой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-5</a:t>
                      </a:r>
                      <a:r>
                        <a:rPr lang="ru-RU" sz="1800" baseline="0" dirty="0"/>
                        <a:t>   -10</a:t>
                      </a:r>
                      <a:endParaRPr lang="ru-RU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0 – (-4)</a:t>
                      </a:r>
                    </a:p>
                    <a:p>
                      <a:r>
                        <a:rPr lang="ru-RU" sz="1800" dirty="0"/>
                        <a:t>-11</a:t>
                      </a:r>
                      <a:r>
                        <a:rPr lang="ru-RU" sz="1800" baseline="0" dirty="0"/>
                        <a:t> – (-15)</a:t>
                      </a:r>
                      <a:endParaRPr lang="ru-RU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Выше 0</a:t>
                      </a:r>
                    </a:p>
                    <a:p>
                      <a:r>
                        <a:rPr lang="ru-RU" sz="1800" dirty="0"/>
                        <a:t>Ниже (-15)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49">
                <a:tc>
                  <a:txBody>
                    <a:bodyPr/>
                    <a:lstStyle/>
                    <a:p>
                      <a:r>
                        <a:rPr lang="ru-RU" sz="1400" dirty="0"/>
                        <a:t>Среднее</a:t>
                      </a:r>
                      <a:r>
                        <a:rPr lang="ru-RU" sz="1400" baseline="0" dirty="0"/>
                        <a:t> число дней в году с температурой выше +15 град</a:t>
                      </a:r>
                      <a:endParaRPr lang="ru-RU" sz="1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Более 80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40 - 80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40 и менее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549">
                <a:tc>
                  <a:txBody>
                    <a:bodyPr/>
                    <a:lstStyle/>
                    <a:p>
                      <a:r>
                        <a:rPr lang="ru-RU" sz="1400" dirty="0"/>
                        <a:t>Среднее число дней в году с температурой ниже -10</a:t>
                      </a:r>
                      <a:r>
                        <a:rPr lang="ru-RU" sz="1400" baseline="0" dirty="0"/>
                        <a:t> град</a:t>
                      </a:r>
                      <a:endParaRPr lang="ru-RU" sz="1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200 и более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200 - 240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Более 240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r>
                        <a:rPr lang="ru-RU" sz="1400" dirty="0"/>
                        <a:t>Число часов солнечного сияния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Более 1800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1200 - 1800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Менее 1200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r>
                        <a:rPr lang="ru-RU" sz="1400" dirty="0"/>
                        <a:t>Среднее число пасмурных дней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130 и менее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130- 170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Более 170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r>
                        <a:rPr lang="ru-RU" sz="1400" dirty="0"/>
                        <a:t>Среднее число ясных дней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Более 50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30 - 50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30 и менее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0154">
                <a:tc>
                  <a:txBody>
                    <a:bodyPr/>
                    <a:lstStyle/>
                    <a:p>
                      <a:r>
                        <a:rPr lang="ru-RU" sz="1400" dirty="0"/>
                        <a:t>Повторяемость инверсий за сезон %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Менее 30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30 - 60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Более 60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627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285875" y="285750"/>
            <a:ext cx="6324600" cy="685800"/>
          </a:xfrm>
        </p:spPr>
        <p:txBody>
          <a:bodyPr/>
          <a:lstStyle/>
          <a:p>
            <a:endParaRPr lang="ru-RU" alt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429750" cy="7159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4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97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79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2474">
                <a:tc>
                  <a:txBody>
                    <a:bodyPr/>
                    <a:lstStyle/>
                    <a:p>
                      <a:r>
                        <a:rPr lang="ru-RU" sz="1600" dirty="0"/>
                        <a:t>Параметры оценки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 баллов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 баллов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 балл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091">
                <a:tc>
                  <a:txBody>
                    <a:bodyPr/>
                    <a:lstStyle/>
                    <a:p>
                      <a:r>
                        <a:rPr lang="ru-RU" sz="1600" dirty="0"/>
                        <a:t>лесистость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30-50%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10-30 и </a:t>
                      </a:r>
                    </a:p>
                    <a:p>
                      <a:r>
                        <a:rPr lang="ru-RU" sz="1600" dirty="0"/>
                        <a:t>50-70%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Менее 10 и более 70%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3394">
                <a:tc>
                  <a:txBody>
                    <a:bodyPr/>
                    <a:lstStyle/>
                    <a:p>
                      <a:r>
                        <a:rPr lang="ru-RU" sz="1600" dirty="0"/>
                        <a:t>Состав и форма древостоя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Разнообразие пород, чередование типов лесов, </a:t>
                      </a:r>
                      <a:r>
                        <a:rPr lang="ru-RU" sz="1600" dirty="0" err="1"/>
                        <a:t>многоярусность</a:t>
                      </a:r>
                      <a:endParaRPr lang="ru-RU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Некоторое разнообразие пород, </a:t>
                      </a:r>
                      <a:r>
                        <a:rPr lang="ru-RU" sz="1600" dirty="0" err="1"/>
                        <a:t>разновозрастность</a:t>
                      </a:r>
                      <a:r>
                        <a:rPr lang="ru-RU" sz="1600" dirty="0"/>
                        <a:t>, 2 яруса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Однообразный древостой, отсутствие крупных деревьев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091">
                <a:tc>
                  <a:txBody>
                    <a:bodyPr/>
                    <a:lstStyle/>
                    <a:p>
                      <a:r>
                        <a:rPr lang="ru-RU" sz="1600" dirty="0"/>
                        <a:t>Преобладание пород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Сосна, дуб, экзоты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Ель, береза, бук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Осина, ольха, граб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4412">
                <a:tc>
                  <a:txBody>
                    <a:bodyPr/>
                    <a:lstStyle/>
                    <a:p>
                      <a:r>
                        <a:rPr lang="ru-RU" sz="1600" dirty="0"/>
                        <a:t>Поляны и опушки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Живописные поляны</a:t>
                      </a:r>
                      <a:r>
                        <a:rPr lang="ru-RU" sz="1600" baseline="0" dirty="0"/>
                        <a:t> и опушки с богатым травянистым покровом</a:t>
                      </a:r>
                      <a:endParaRPr lang="ru-RU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Наличие полян и опушек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Отсутствие полян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66752">
                <a:tc>
                  <a:txBody>
                    <a:bodyPr/>
                    <a:lstStyle/>
                    <a:p>
                      <a:r>
                        <a:rPr lang="ru-RU" sz="1600" dirty="0"/>
                        <a:t>Воды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Большие водные пространства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Небольшие реки и водоемы, пригодные для купания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Отсутствие рек и водоемов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54412">
                <a:tc>
                  <a:txBody>
                    <a:bodyPr/>
                    <a:lstStyle/>
                    <a:p>
                      <a:r>
                        <a:rPr lang="ru-RU" sz="1600" dirty="0"/>
                        <a:t>Рельеф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Горы с ровными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урочищами, пересеченный рельеф</a:t>
                      </a:r>
                    </a:p>
                    <a:p>
                      <a:endParaRPr lang="ru-RU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Слабо пересеченный рельеф, горные склоны без ровных площадок</a:t>
                      </a:r>
                    </a:p>
                    <a:p>
                      <a:endParaRPr lang="ru-RU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Плоская однообразная равнина</a:t>
                      </a:r>
                    </a:p>
                    <a:p>
                      <a:endParaRPr lang="ru-RU" sz="16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4294967295"/>
          </p:nvPr>
        </p:nvSpPr>
        <p:spPr>
          <a:xfrm flipH="1" flipV="1">
            <a:off x="1214438" y="6084888"/>
            <a:ext cx="714375" cy="1201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936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285875" y="285750"/>
            <a:ext cx="6324600" cy="685800"/>
          </a:xfrm>
        </p:spPr>
        <p:txBody>
          <a:bodyPr/>
          <a:lstStyle/>
          <a:p>
            <a:endParaRPr lang="ru-RU" alt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0" y="-428625"/>
          <a:ext cx="9144001" cy="749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4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4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03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9093">
                <a:tc>
                  <a:txBody>
                    <a:bodyPr/>
                    <a:lstStyle/>
                    <a:p>
                      <a:r>
                        <a:rPr lang="ru-RU" sz="1600" dirty="0"/>
                        <a:t>Параметры оценки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 баллов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 баллов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 балл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6754">
                <a:tc>
                  <a:txBody>
                    <a:bodyPr/>
                    <a:lstStyle/>
                    <a:p>
                      <a:r>
                        <a:rPr lang="ru-RU" sz="1600" dirty="0"/>
                        <a:t>Памятники природы</a:t>
                      </a:r>
                      <a:r>
                        <a:rPr lang="ru-RU" sz="1600" baseline="0" dirty="0"/>
                        <a:t> и культуры</a:t>
                      </a:r>
                      <a:endParaRPr lang="ru-RU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Пещеры, водопады, скалы, крепости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Наличие памятников природы и культуры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Отсутствие памятников природы и культуры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7288">
                <a:tc>
                  <a:txBody>
                    <a:bodyPr/>
                    <a:lstStyle/>
                    <a:p>
                      <a:r>
                        <a:rPr lang="ru-RU" sz="1800" dirty="0"/>
                        <a:t>Проходимость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Сочетание </a:t>
                      </a:r>
                      <a:r>
                        <a:rPr lang="ru-RU" sz="1800" dirty="0" err="1"/>
                        <a:t>дорожно-тропиночной</a:t>
                      </a:r>
                      <a:r>
                        <a:rPr lang="ru-RU" sz="1800" dirty="0"/>
                        <a:t> сети с условно нетронутыми урочищами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Наличие </a:t>
                      </a:r>
                      <a:r>
                        <a:rPr lang="ru-RU" sz="1800" dirty="0" err="1"/>
                        <a:t>дорожно-тропиночной</a:t>
                      </a:r>
                      <a:r>
                        <a:rPr lang="ru-RU" sz="1800" dirty="0"/>
                        <a:t> сети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Труднопроходимые территории без дорожной сети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360">
                <a:tc>
                  <a:txBody>
                    <a:bodyPr/>
                    <a:lstStyle/>
                    <a:p>
                      <a:r>
                        <a:rPr lang="ru-RU" sz="1800" dirty="0"/>
                        <a:t>Близость к городу, пансионату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Непосредственное примыкание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Удаленность до 1 часа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Удаленность более 1 часа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37288">
                <a:tc>
                  <a:txBody>
                    <a:bodyPr/>
                    <a:lstStyle/>
                    <a:p>
                      <a:r>
                        <a:rPr lang="ru-RU" sz="1800" dirty="0"/>
                        <a:t>Благоустройство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Сочетание благоустроенных территорий с условно нетронутыми урочищами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Сравнительно благоустроенная</a:t>
                      </a:r>
                      <a:r>
                        <a:rPr lang="ru-RU" sz="1800" baseline="0" dirty="0"/>
                        <a:t> территория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Отсутствие</a:t>
                      </a:r>
                      <a:r>
                        <a:rPr lang="ru-RU" sz="1800" baseline="0" dirty="0"/>
                        <a:t> благоустройства</a:t>
                      </a:r>
                      <a:endParaRPr lang="ru-RU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62979">
                <a:tc>
                  <a:txBody>
                    <a:bodyPr/>
                    <a:lstStyle/>
                    <a:p>
                      <a:r>
                        <a:rPr lang="ru-RU" sz="1800" dirty="0"/>
                        <a:t>Загрязнение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Отсутствие всех видов загрязнений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Присутствующее загрязнение не влияет на комфортность</a:t>
                      </a:r>
                    </a:p>
                    <a:p>
                      <a:r>
                        <a:rPr lang="ru-RU" sz="1800" dirty="0"/>
                        <a:t>отдыха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Загрязнение, нарушающее комфортность отдыха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4294967295"/>
          </p:nvPr>
        </p:nvSpPr>
        <p:spPr>
          <a:xfrm>
            <a:off x="1905000" y="6415088"/>
            <a:ext cx="1593850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5210349-98DE-4C12-88F4-8D67CA45C7C1}" type="datetime1">
              <a:rPr lang="ru-RU"/>
              <a:pPr>
                <a:defRPr/>
              </a:pPr>
              <a:t>25.03.2020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804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Инфраструктурные факторы</a:t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Количественная и качественная оценка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всех видов транспорта</a:t>
            </a:r>
            <a:b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чартерных и </a:t>
            </a:r>
            <a:r>
              <a:rPr lang="ru-RU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низкобюджетных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авиаперевозок</a:t>
            </a:r>
            <a:b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высокоскоростного железнодорожного сообщения</a:t>
            </a:r>
            <a:b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морского и речного транспорта</a:t>
            </a:r>
            <a:b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автобанов и придорожной инфраструктуры</a:t>
            </a:r>
            <a:b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гостиничных предприятий и иных средств размещения</a:t>
            </a:r>
            <a:b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предприятий питаний различных кухонь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636912"/>
            <a:ext cx="8229600" cy="3230488"/>
          </a:xfrm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 dirty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Культурно-исторические факторы</a:t>
            </a:r>
            <a:br>
              <a:rPr lang="ru-RU" sz="3600" dirty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b="0" dirty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Количественная и качественная оценка</a:t>
            </a:r>
            <a:r>
              <a:rPr lang="ru-RU" sz="4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147457" name="Rectangle 1"/>
          <p:cNvSpPr>
            <a:spLocks noChangeArrowheads="1"/>
          </p:cNvSpPr>
          <p:nvPr/>
        </p:nvSpPr>
        <p:spPr bwMode="auto">
          <a:xfrm>
            <a:off x="683568" y="2348880"/>
            <a:ext cx="79928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Цивилизационные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регионы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Объекты Всемирного культурного наследия ЮНЕСКО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Объекты мирового, национального и регионального значения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Культовые, этнографические объекты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Объекты нематериальной культуры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203669"/>
            <a:ext cx="1770544" cy="24571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5736" y="374741"/>
            <a:ext cx="666977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Цивилизационный макрорегион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по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Виктору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Вацлавичу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Вольскому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(1921—1999) — исторически сложившийся комплекс соседних народов, принадлежащих к одной региональной цивилизации и взаимозависимо развивающихся в определенных географических условиях».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В.В.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Вольский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выделял 11 цивилизационных регионов: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1) Западная Европа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2) Центрально-Восточная Европа,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3) Российско-Евразийский регион,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4) Северная Африка и Средний Восток,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5) Южная Азия,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6) Восточная Азия,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7) Юго-Восточная Азия,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8) Африка южнее Сахары,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9) Северная Америка,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10) Латинская Америка,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11) Австралия и Океания.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99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47" y="849808"/>
            <a:ext cx="7848872" cy="61424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36240"/>
            <a:ext cx="7020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Calibri" panose="020F0502020204030204"/>
              </a:rPr>
              <a:t>Цивилизационные регионы мира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Calibri" panose="020F0502020204030204"/>
              </a:rPr>
              <a:t>по В.В.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/>
              </a:rPr>
              <a:t>Вольскому</a:t>
            </a:r>
            <a:endParaRPr lang="ru-RU" sz="2400" b="1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248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charset="0"/>
              </a:rPr>
              <a:t>Принципы выделения цивилизационных регионов</a:t>
            </a:r>
            <a:br>
              <a:rPr lang="ru-RU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charset="0"/>
              </a:rPr>
            </a:b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Прямоугольник 3"/>
          <p:cNvSpPr/>
          <p:nvPr/>
        </p:nvSpPr>
        <p:spPr>
          <a:xfrm>
            <a:off x="395536" y="1772816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— пространственная близость входящих в него стран;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— общие черты исторического развития;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— однородность религиозно-культурного фундамента;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— сходные этические установки;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— общая идентичность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125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Прямоугольник 3"/>
          <p:cNvSpPr/>
          <p:nvPr/>
        </p:nvSpPr>
        <p:spPr>
          <a:xfrm>
            <a:off x="560429" y="151179"/>
            <a:ext cx="81369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i="1" dirty="0">
                <a:solidFill>
                  <a:prstClr val="black"/>
                </a:solidFill>
                <a:latin typeface="Calibri" panose="020F0502020204030204"/>
              </a:rPr>
              <a:t>Этнокультурный регион 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— это система культурных явлений (процессов) и объектов, сложившихся в результате пространственной взаимосвязи, взаимодействия и взаимовлияния различных этнокультурных групп. </a:t>
            </a:r>
            <a:endParaRPr lang="ru-RU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Этнокультурный 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регион часто имеет в своей основе ядро древней цивилизации, сформировавшееся в ходе интенсивного общения различных этносов. Одна из задач районирования состоит в выделении таких ядер — </a:t>
            </a:r>
            <a:r>
              <a:rPr lang="ru-RU" sz="2800" b="1" dirty="0">
                <a:solidFill>
                  <a:prstClr val="black"/>
                </a:solidFill>
                <a:latin typeface="Calibri" panose="020F0502020204030204"/>
              </a:rPr>
              <a:t>центров формирования цивилизаций мирового значения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Этнокультурный регион может быть внутренне неоднородным и делится на регионы второго и т.д. порядков (историко-культурные области, местные культурные районы). </a:t>
            </a:r>
          </a:p>
        </p:txBody>
      </p:sp>
    </p:spTree>
    <p:extLst>
      <p:ext uri="{BB962C8B-B14F-4D97-AF65-F5344CB8AC3E}">
        <p14:creationId xmlns:p14="http://schemas.microsoft.com/office/powerpoint/2010/main" val="22608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240"/>
            <a:ext cx="8229600" cy="1371600"/>
          </a:xfrm>
        </p:spPr>
        <p:txBody>
          <a:bodyPr/>
          <a:lstStyle/>
          <a:p>
            <a:r>
              <a:rPr lang="ru-RU" sz="2200" dirty="0">
                <a:solidFill>
                  <a:srgbClr val="FF0000"/>
                </a:solidFill>
                <a:effectLst/>
                <a:latin typeface="Arial Cyr" panose="020B0604020202020204" pitchFamily="34" charset="-52"/>
                <a:cs typeface="Times New Roman" panose="02020603050405020304" pitchFamily="18" charset="0"/>
              </a:rPr>
              <a:t>Этнокультурные регионы мира</a:t>
            </a:r>
            <a:br>
              <a:rPr lang="ru-RU" sz="2200" dirty="0">
                <a:solidFill>
                  <a:srgbClr val="FF0000"/>
                </a:solidFill>
                <a:effectLst/>
                <a:latin typeface="Arial Cyr" panose="020B0604020202020204" pitchFamily="34" charset="-52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effectLst/>
                <a:latin typeface="Arial Cyr" panose="020B0604020202020204" pitchFamily="34" charset="-52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FF0000"/>
                </a:solidFill>
                <a:effectLst/>
                <a:latin typeface="Arial Cyr" panose="020B0604020202020204" pitchFamily="34" charset="-52"/>
                <a:cs typeface="Times New Roman" panose="02020603050405020304" pitchFamily="18" charset="0"/>
              </a:rPr>
              <a:t>А.А. </a:t>
            </a:r>
            <a:r>
              <a:rPr lang="ru-RU" sz="1800" b="0" dirty="0" err="1">
                <a:solidFill>
                  <a:srgbClr val="FF0000"/>
                </a:solidFill>
                <a:effectLst/>
                <a:latin typeface="Arial Cyr" panose="020B0604020202020204" pitchFamily="34" charset="-52"/>
                <a:cs typeface="Times New Roman" panose="02020603050405020304" pitchFamily="18" charset="0"/>
              </a:rPr>
              <a:t>Лобжанидзе</a:t>
            </a:r>
            <a:r>
              <a:rPr lang="ru-RU" sz="1800" b="0" dirty="0">
                <a:solidFill>
                  <a:srgbClr val="FF0000"/>
                </a:solidFill>
                <a:effectLst/>
                <a:latin typeface="Arial Cyr" panose="020B0604020202020204" pitchFamily="34" charset="-52"/>
                <a:cs typeface="Times New Roman" panose="02020603050405020304" pitchFamily="18" charset="0"/>
              </a:rPr>
              <a:t>, Д.В. Заяц. Этнокультурные регионы мира. Учебное пособие. М.: Прометей, 2013.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5" descr="10_Этнокультурные реги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"/>
          <a:stretch>
            <a:fillRect/>
          </a:stretch>
        </p:blipFill>
        <p:spPr>
          <a:xfrm>
            <a:off x="414245" y="1065497"/>
            <a:ext cx="8359943" cy="579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9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827584" y="769964"/>
            <a:ext cx="7488832" cy="5323332"/>
            <a:chOff x="850" y="1531"/>
            <a:chExt cx="7333" cy="5060"/>
          </a:xfrm>
        </p:grpSpPr>
        <p:sp>
          <p:nvSpPr>
            <p:cNvPr id="3075" name="Line 3"/>
            <p:cNvSpPr>
              <a:spLocks noChangeShapeType="1"/>
            </p:cNvSpPr>
            <p:nvPr/>
          </p:nvSpPr>
          <p:spPr bwMode="auto">
            <a:xfrm>
              <a:off x="6486" y="4541"/>
              <a:ext cx="1697" cy="0"/>
            </a:xfrm>
            <a:prstGeom prst="line">
              <a:avLst/>
            </a:prstGeom>
            <a:noFill/>
            <a:ln w="5664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6" name="Line 4"/>
            <p:cNvSpPr>
              <a:spLocks noChangeShapeType="1"/>
            </p:cNvSpPr>
            <p:nvPr/>
          </p:nvSpPr>
          <p:spPr bwMode="auto">
            <a:xfrm>
              <a:off x="850" y="5600"/>
              <a:ext cx="3745" cy="0"/>
            </a:xfrm>
            <a:prstGeom prst="line">
              <a:avLst/>
            </a:prstGeom>
            <a:noFill/>
            <a:ln w="5664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850" y="2562"/>
              <a:ext cx="2225" cy="0"/>
            </a:xfrm>
            <a:prstGeom prst="line">
              <a:avLst/>
            </a:prstGeom>
            <a:noFill/>
            <a:ln w="5664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3070" y="3012"/>
              <a:ext cx="0" cy="0"/>
            </a:xfrm>
            <a:prstGeom prst="line">
              <a:avLst/>
            </a:prstGeom>
            <a:noFill/>
            <a:ln w="6350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9" name="Line 7"/>
            <p:cNvSpPr>
              <a:spLocks noChangeShapeType="1"/>
            </p:cNvSpPr>
            <p:nvPr/>
          </p:nvSpPr>
          <p:spPr bwMode="auto">
            <a:xfrm>
              <a:off x="2659" y="1723"/>
              <a:ext cx="1499" cy="0"/>
            </a:xfrm>
            <a:prstGeom prst="line">
              <a:avLst/>
            </a:prstGeom>
            <a:noFill/>
            <a:ln w="5664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0" name="Line 8"/>
            <p:cNvSpPr>
              <a:spLocks noChangeShapeType="1"/>
            </p:cNvSpPr>
            <p:nvPr/>
          </p:nvSpPr>
          <p:spPr bwMode="auto">
            <a:xfrm>
              <a:off x="4153" y="2174"/>
              <a:ext cx="0" cy="0"/>
            </a:xfrm>
            <a:prstGeom prst="line">
              <a:avLst/>
            </a:prstGeom>
            <a:noFill/>
            <a:ln w="6350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3854" y="2112"/>
              <a:ext cx="580" cy="2240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495" y="1"/>
                </a:cxn>
                <a:cxn ang="0">
                  <a:pos x="412" y="6"/>
                </a:cxn>
                <a:cxn ang="0">
                  <a:pos x="329" y="14"/>
                </a:cxn>
                <a:cxn ang="0">
                  <a:pos x="246" y="25"/>
                </a:cxn>
                <a:cxn ang="0">
                  <a:pos x="164" y="39"/>
                </a:cxn>
                <a:cxn ang="0">
                  <a:pos x="82" y="56"/>
                </a:cxn>
                <a:cxn ang="0">
                  <a:pos x="0" y="76"/>
                </a:cxn>
                <a:cxn ang="0">
                  <a:pos x="580" y="2239"/>
                </a:cxn>
                <a:cxn ang="0">
                  <a:pos x="580" y="0"/>
                </a:cxn>
              </a:cxnLst>
              <a:rect l="0" t="0" r="r" b="b"/>
              <a:pathLst>
                <a:path w="580" h="2240">
                  <a:moveTo>
                    <a:pt x="580" y="0"/>
                  </a:moveTo>
                  <a:lnTo>
                    <a:pt x="495" y="1"/>
                  </a:lnTo>
                  <a:lnTo>
                    <a:pt x="412" y="6"/>
                  </a:lnTo>
                  <a:lnTo>
                    <a:pt x="329" y="14"/>
                  </a:lnTo>
                  <a:lnTo>
                    <a:pt x="246" y="25"/>
                  </a:lnTo>
                  <a:lnTo>
                    <a:pt x="164" y="39"/>
                  </a:lnTo>
                  <a:lnTo>
                    <a:pt x="82" y="56"/>
                  </a:lnTo>
                  <a:lnTo>
                    <a:pt x="0" y="76"/>
                  </a:lnTo>
                  <a:lnTo>
                    <a:pt x="580" y="2239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00986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456" y="2189"/>
              <a:ext cx="1977" cy="2163"/>
            </a:xfrm>
            <a:custGeom>
              <a:avLst/>
              <a:gdLst/>
              <a:ahLst/>
              <a:cxnLst>
                <a:cxn ang="0">
                  <a:pos x="1397" y="0"/>
                </a:cxn>
                <a:cxn ang="0">
                  <a:pos x="1320" y="22"/>
                </a:cxn>
                <a:cxn ang="0">
                  <a:pos x="1245" y="46"/>
                </a:cxn>
                <a:cxn ang="0">
                  <a:pos x="1171" y="72"/>
                </a:cxn>
                <a:cxn ang="0">
                  <a:pos x="1099" y="101"/>
                </a:cxn>
                <a:cxn ang="0">
                  <a:pos x="1028" y="131"/>
                </a:cxn>
                <a:cxn ang="0">
                  <a:pos x="959" y="164"/>
                </a:cxn>
                <a:cxn ang="0">
                  <a:pos x="892" y="199"/>
                </a:cxn>
                <a:cxn ang="0">
                  <a:pos x="826" y="236"/>
                </a:cxn>
                <a:cxn ang="0">
                  <a:pos x="762" y="275"/>
                </a:cxn>
                <a:cxn ang="0">
                  <a:pos x="699" y="316"/>
                </a:cxn>
                <a:cxn ang="0">
                  <a:pos x="638" y="360"/>
                </a:cxn>
                <a:cxn ang="0">
                  <a:pos x="579" y="405"/>
                </a:cxn>
                <a:cxn ang="0">
                  <a:pos x="521" y="453"/>
                </a:cxn>
                <a:cxn ang="0">
                  <a:pos x="465" y="503"/>
                </a:cxn>
                <a:cxn ang="0">
                  <a:pos x="411" y="554"/>
                </a:cxn>
                <a:cxn ang="0">
                  <a:pos x="358" y="608"/>
                </a:cxn>
                <a:cxn ang="0">
                  <a:pos x="307" y="664"/>
                </a:cxn>
                <a:cxn ang="0">
                  <a:pos x="258" y="722"/>
                </a:cxn>
                <a:cxn ang="0">
                  <a:pos x="211" y="782"/>
                </a:cxn>
                <a:cxn ang="0">
                  <a:pos x="165" y="844"/>
                </a:cxn>
                <a:cxn ang="0">
                  <a:pos x="121" y="908"/>
                </a:cxn>
                <a:cxn ang="0">
                  <a:pos x="79" y="974"/>
                </a:cxn>
                <a:cxn ang="0">
                  <a:pos x="38" y="1042"/>
                </a:cxn>
                <a:cxn ang="0">
                  <a:pos x="0" y="1112"/>
                </a:cxn>
                <a:cxn ang="0">
                  <a:pos x="1977" y="2163"/>
                </a:cxn>
                <a:cxn ang="0">
                  <a:pos x="1397" y="0"/>
                </a:cxn>
              </a:cxnLst>
              <a:rect l="0" t="0" r="r" b="b"/>
              <a:pathLst>
                <a:path w="1977" h="2163">
                  <a:moveTo>
                    <a:pt x="1397" y="0"/>
                  </a:moveTo>
                  <a:lnTo>
                    <a:pt x="1320" y="22"/>
                  </a:lnTo>
                  <a:lnTo>
                    <a:pt x="1245" y="46"/>
                  </a:lnTo>
                  <a:lnTo>
                    <a:pt x="1171" y="72"/>
                  </a:lnTo>
                  <a:lnTo>
                    <a:pt x="1099" y="101"/>
                  </a:lnTo>
                  <a:lnTo>
                    <a:pt x="1028" y="131"/>
                  </a:lnTo>
                  <a:lnTo>
                    <a:pt x="959" y="164"/>
                  </a:lnTo>
                  <a:lnTo>
                    <a:pt x="892" y="199"/>
                  </a:lnTo>
                  <a:lnTo>
                    <a:pt x="826" y="236"/>
                  </a:lnTo>
                  <a:lnTo>
                    <a:pt x="762" y="275"/>
                  </a:lnTo>
                  <a:lnTo>
                    <a:pt x="699" y="316"/>
                  </a:lnTo>
                  <a:lnTo>
                    <a:pt x="638" y="360"/>
                  </a:lnTo>
                  <a:lnTo>
                    <a:pt x="579" y="405"/>
                  </a:lnTo>
                  <a:lnTo>
                    <a:pt x="521" y="453"/>
                  </a:lnTo>
                  <a:lnTo>
                    <a:pt x="465" y="503"/>
                  </a:lnTo>
                  <a:lnTo>
                    <a:pt x="411" y="554"/>
                  </a:lnTo>
                  <a:lnTo>
                    <a:pt x="358" y="608"/>
                  </a:lnTo>
                  <a:lnTo>
                    <a:pt x="307" y="664"/>
                  </a:lnTo>
                  <a:lnTo>
                    <a:pt x="258" y="722"/>
                  </a:lnTo>
                  <a:lnTo>
                    <a:pt x="211" y="782"/>
                  </a:lnTo>
                  <a:lnTo>
                    <a:pt x="165" y="844"/>
                  </a:lnTo>
                  <a:lnTo>
                    <a:pt x="121" y="908"/>
                  </a:lnTo>
                  <a:lnTo>
                    <a:pt x="79" y="974"/>
                  </a:lnTo>
                  <a:lnTo>
                    <a:pt x="38" y="1042"/>
                  </a:lnTo>
                  <a:lnTo>
                    <a:pt x="0" y="1112"/>
                  </a:lnTo>
                  <a:lnTo>
                    <a:pt x="1977" y="2163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D34F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2194" y="3300"/>
              <a:ext cx="2240" cy="3142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30" y="62"/>
                </a:cxn>
                <a:cxn ang="0">
                  <a:pos x="202" y="122"/>
                </a:cxn>
                <a:cxn ang="0">
                  <a:pos x="175" y="183"/>
                </a:cxn>
                <a:cxn ang="0">
                  <a:pos x="149" y="248"/>
                </a:cxn>
                <a:cxn ang="0">
                  <a:pos x="123" y="319"/>
                </a:cxn>
                <a:cxn ang="0">
                  <a:pos x="100" y="390"/>
                </a:cxn>
                <a:cxn ang="0">
                  <a:pos x="79" y="462"/>
                </a:cxn>
                <a:cxn ang="0">
                  <a:pos x="61" y="533"/>
                </a:cxn>
                <a:cxn ang="0">
                  <a:pos x="45" y="605"/>
                </a:cxn>
                <a:cxn ang="0">
                  <a:pos x="32" y="677"/>
                </a:cxn>
                <a:cxn ang="0">
                  <a:pos x="21" y="749"/>
                </a:cxn>
                <a:cxn ang="0">
                  <a:pos x="12" y="821"/>
                </a:cxn>
                <a:cxn ang="0">
                  <a:pos x="6" y="893"/>
                </a:cxn>
                <a:cxn ang="0">
                  <a:pos x="2" y="964"/>
                </a:cxn>
                <a:cxn ang="0">
                  <a:pos x="0" y="1036"/>
                </a:cxn>
                <a:cxn ang="0">
                  <a:pos x="1" y="1107"/>
                </a:cxn>
                <a:cxn ang="0">
                  <a:pos x="4" y="1178"/>
                </a:cxn>
                <a:cxn ang="0">
                  <a:pos x="9" y="1249"/>
                </a:cxn>
                <a:cxn ang="0">
                  <a:pos x="16" y="1320"/>
                </a:cxn>
                <a:cxn ang="0">
                  <a:pos x="26" y="1390"/>
                </a:cxn>
                <a:cxn ang="0">
                  <a:pos x="38" y="1459"/>
                </a:cxn>
                <a:cxn ang="0">
                  <a:pos x="52" y="1528"/>
                </a:cxn>
                <a:cxn ang="0">
                  <a:pos x="68" y="1597"/>
                </a:cxn>
                <a:cxn ang="0">
                  <a:pos x="86" y="1665"/>
                </a:cxn>
                <a:cxn ang="0">
                  <a:pos x="107" y="1732"/>
                </a:cxn>
                <a:cxn ang="0">
                  <a:pos x="129" y="1799"/>
                </a:cxn>
                <a:cxn ang="0">
                  <a:pos x="154" y="1864"/>
                </a:cxn>
                <a:cxn ang="0">
                  <a:pos x="180" y="1929"/>
                </a:cxn>
                <a:cxn ang="0">
                  <a:pos x="209" y="1993"/>
                </a:cxn>
                <a:cxn ang="0">
                  <a:pos x="239" y="2057"/>
                </a:cxn>
                <a:cxn ang="0">
                  <a:pos x="272" y="2119"/>
                </a:cxn>
                <a:cxn ang="0">
                  <a:pos x="306" y="2180"/>
                </a:cxn>
                <a:cxn ang="0">
                  <a:pos x="342" y="2240"/>
                </a:cxn>
                <a:cxn ang="0">
                  <a:pos x="381" y="2299"/>
                </a:cxn>
                <a:cxn ang="0">
                  <a:pos x="421" y="2357"/>
                </a:cxn>
                <a:cxn ang="0">
                  <a:pos x="463" y="2414"/>
                </a:cxn>
                <a:cxn ang="0">
                  <a:pos x="507" y="2469"/>
                </a:cxn>
                <a:cxn ang="0">
                  <a:pos x="552" y="2523"/>
                </a:cxn>
                <a:cxn ang="0">
                  <a:pos x="600" y="2576"/>
                </a:cxn>
                <a:cxn ang="0">
                  <a:pos x="649" y="2627"/>
                </a:cxn>
                <a:cxn ang="0">
                  <a:pos x="700" y="2677"/>
                </a:cxn>
                <a:cxn ang="0">
                  <a:pos x="752" y="2725"/>
                </a:cxn>
                <a:cxn ang="0">
                  <a:pos x="806" y="2772"/>
                </a:cxn>
                <a:cxn ang="0">
                  <a:pos x="862" y="2817"/>
                </a:cxn>
                <a:cxn ang="0">
                  <a:pos x="920" y="2860"/>
                </a:cxn>
                <a:cxn ang="0">
                  <a:pos x="979" y="2902"/>
                </a:cxn>
                <a:cxn ang="0">
                  <a:pos x="1040" y="2942"/>
                </a:cxn>
                <a:cxn ang="0">
                  <a:pos x="1102" y="2980"/>
                </a:cxn>
                <a:cxn ang="0">
                  <a:pos x="1166" y="3016"/>
                </a:cxn>
                <a:cxn ang="0">
                  <a:pos x="1232" y="3050"/>
                </a:cxn>
                <a:cxn ang="0">
                  <a:pos x="1299" y="3083"/>
                </a:cxn>
                <a:cxn ang="0">
                  <a:pos x="1367" y="3113"/>
                </a:cxn>
                <a:cxn ang="0">
                  <a:pos x="1437" y="3141"/>
                </a:cxn>
                <a:cxn ang="0">
                  <a:pos x="2240" y="1051"/>
                </a:cxn>
                <a:cxn ang="0">
                  <a:pos x="263" y="0"/>
                </a:cxn>
              </a:cxnLst>
              <a:rect l="0" t="0" r="r" b="b"/>
              <a:pathLst>
                <a:path w="2240" h="3142">
                  <a:moveTo>
                    <a:pt x="263" y="0"/>
                  </a:moveTo>
                  <a:lnTo>
                    <a:pt x="230" y="62"/>
                  </a:lnTo>
                  <a:lnTo>
                    <a:pt x="202" y="122"/>
                  </a:lnTo>
                  <a:lnTo>
                    <a:pt x="175" y="183"/>
                  </a:lnTo>
                  <a:lnTo>
                    <a:pt x="149" y="248"/>
                  </a:lnTo>
                  <a:lnTo>
                    <a:pt x="123" y="319"/>
                  </a:lnTo>
                  <a:lnTo>
                    <a:pt x="100" y="390"/>
                  </a:lnTo>
                  <a:lnTo>
                    <a:pt x="79" y="462"/>
                  </a:lnTo>
                  <a:lnTo>
                    <a:pt x="61" y="533"/>
                  </a:lnTo>
                  <a:lnTo>
                    <a:pt x="45" y="605"/>
                  </a:lnTo>
                  <a:lnTo>
                    <a:pt x="32" y="677"/>
                  </a:lnTo>
                  <a:lnTo>
                    <a:pt x="21" y="749"/>
                  </a:lnTo>
                  <a:lnTo>
                    <a:pt x="12" y="821"/>
                  </a:lnTo>
                  <a:lnTo>
                    <a:pt x="6" y="893"/>
                  </a:lnTo>
                  <a:lnTo>
                    <a:pt x="2" y="964"/>
                  </a:lnTo>
                  <a:lnTo>
                    <a:pt x="0" y="1036"/>
                  </a:lnTo>
                  <a:lnTo>
                    <a:pt x="1" y="1107"/>
                  </a:lnTo>
                  <a:lnTo>
                    <a:pt x="4" y="1178"/>
                  </a:lnTo>
                  <a:lnTo>
                    <a:pt x="9" y="1249"/>
                  </a:lnTo>
                  <a:lnTo>
                    <a:pt x="16" y="1320"/>
                  </a:lnTo>
                  <a:lnTo>
                    <a:pt x="26" y="1390"/>
                  </a:lnTo>
                  <a:lnTo>
                    <a:pt x="38" y="1459"/>
                  </a:lnTo>
                  <a:lnTo>
                    <a:pt x="52" y="1528"/>
                  </a:lnTo>
                  <a:lnTo>
                    <a:pt x="68" y="1597"/>
                  </a:lnTo>
                  <a:lnTo>
                    <a:pt x="86" y="1665"/>
                  </a:lnTo>
                  <a:lnTo>
                    <a:pt x="107" y="1732"/>
                  </a:lnTo>
                  <a:lnTo>
                    <a:pt x="129" y="1799"/>
                  </a:lnTo>
                  <a:lnTo>
                    <a:pt x="154" y="1864"/>
                  </a:lnTo>
                  <a:lnTo>
                    <a:pt x="180" y="1929"/>
                  </a:lnTo>
                  <a:lnTo>
                    <a:pt x="209" y="1993"/>
                  </a:lnTo>
                  <a:lnTo>
                    <a:pt x="239" y="2057"/>
                  </a:lnTo>
                  <a:lnTo>
                    <a:pt x="272" y="2119"/>
                  </a:lnTo>
                  <a:lnTo>
                    <a:pt x="306" y="2180"/>
                  </a:lnTo>
                  <a:lnTo>
                    <a:pt x="342" y="2240"/>
                  </a:lnTo>
                  <a:lnTo>
                    <a:pt x="381" y="2299"/>
                  </a:lnTo>
                  <a:lnTo>
                    <a:pt x="421" y="2357"/>
                  </a:lnTo>
                  <a:lnTo>
                    <a:pt x="463" y="2414"/>
                  </a:lnTo>
                  <a:lnTo>
                    <a:pt x="507" y="2469"/>
                  </a:lnTo>
                  <a:lnTo>
                    <a:pt x="552" y="2523"/>
                  </a:lnTo>
                  <a:lnTo>
                    <a:pt x="600" y="2576"/>
                  </a:lnTo>
                  <a:lnTo>
                    <a:pt x="649" y="2627"/>
                  </a:lnTo>
                  <a:lnTo>
                    <a:pt x="700" y="2677"/>
                  </a:lnTo>
                  <a:lnTo>
                    <a:pt x="752" y="2725"/>
                  </a:lnTo>
                  <a:lnTo>
                    <a:pt x="806" y="2772"/>
                  </a:lnTo>
                  <a:lnTo>
                    <a:pt x="862" y="2817"/>
                  </a:lnTo>
                  <a:lnTo>
                    <a:pt x="920" y="2860"/>
                  </a:lnTo>
                  <a:lnTo>
                    <a:pt x="979" y="2902"/>
                  </a:lnTo>
                  <a:lnTo>
                    <a:pt x="1040" y="2942"/>
                  </a:lnTo>
                  <a:lnTo>
                    <a:pt x="1102" y="2980"/>
                  </a:lnTo>
                  <a:lnTo>
                    <a:pt x="1166" y="3016"/>
                  </a:lnTo>
                  <a:lnTo>
                    <a:pt x="1232" y="3050"/>
                  </a:lnTo>
                  <a:lnTo>
                    <a:pt x="1299" y="3083"/>
                  </a:lnTo>
                  <a:lnTo>
                    <a:pt x="1367" y="3113"/>
                  </a:lnTo>
                  <a:lnTo>
                    <a:pt x="1437" y="3141"/>
                  </a:lnTo>
                  <a:lnTo>
                    <a:pt x="2240" y="1051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FECD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3631" y="2112"/>
              <a:ext cx="3042" cy="4479"/>
            </a:xfrm>
            <a:custGeom>
              <a:avLst/>
              <a:gdLst/>
              <a:ahLst/>
              <a:cxnLst>
                <a:cxn ang="0">
                  <a:pos x="803" y="2239"/>
                </a:cxn>
                <a:cxn ang="0">
                  <a:pos x="82" y="4359"/>
                </a:cxn>
                <a:cxn ang="0">
                  <a:pos x="240" y="4408"/>
                </a:cxn>
                <a:cxn ang="0">
                  <a:pos x="394" y="4443"/>
                </a:cxn>
                <a:cxn ang="0">
                  <a:pos x="551" y="4466"/>
                </a:cxn>
                <a:cxn ang="0">
                  <a:pos x="716" y="4477"/>
                </a:cxn>
                <a:cxn ang="0">
                  <a:pos x="878" y="4477"/>
                </a:cxn>
                <a:cxn ang="0">
                  <a:pos x="1027" y="4467"/>
                </a:cxn>
                <a:cxn ang="0">
                  <a:pos x="1173" y="4447"/>
                </a:cxn>
                <a:cxn ang="0">
                  <a:pos x="1316" y="4419"/>
                </a:cxn>
                <a:cxn ang="0">
                  <a:pos x="1456" y="4381"/>
                </a:cxn>
                <a:cxn ang="0">
                  <a:pos x="1591" y="4335"/>
                </a:cxn>
                <a:cxn ang="0">
                  <a:pos x="1723" y="4281"/>
                </a:cxn>
                <a:cxn ang="0">
                  <a:pos x="1850" y="4218"/>
                </a:cxn>
                <a:cxn ang="0">
                  <a:pos x="1973" y="4148"/>
                </a:cxn>
                <a:cxn ang="0">
                  <a:pos x="2091" y="4070"/>
                </a:cxn>
                <a:cxn ang="0">
                  <a:pos x="2203" y="3986"/>
                </a:cxn>
                <a:cxn ang="0">
                  <a:pos x="2310" y="3895"/>
                </a:cxn>
                <a:cxn ang="0">
                  <a:pos x="2411" y="3797"/>
                </a:cxn>
                <a:cxn ang="0">
                  <a:pos x="2505" y="3693"/>
                </a:cxn>
                <a:cxn ang="0">
                  <a:pos x="2593" y="3584"/>
                </a:cxn>
                <a:cxn ang="0">
                  <a:pos x="2674" y="3469"/>
                </a:cxn>
                <a:cxn ang="0">
                  <a:pos x="2748" y="3349"/>
                </a:cxn>
                <a:cxn ang="0">
                  <a:pos x="2814" y="3223"/>
                </a:cxn>
                <a:cxn ang="0">
                  <a:pos x="2873" y="3094"/>
                </a:cxn>
                <a:cxn ang="0">
                  <a:pos x="2923" y="2960"/>
                </a:cxn>
                <a:cxn ang="0">
                  <a:pos x="2965" y="2822"/>
                </a:cxn>
                <a:cxn ang="0">
                  <a:pos x="2998" y="2681"/>
                </a:cxn>
                <a:cxn ang="0">
                  <a:pos x="3022" y="2537"/>
                </a:cxn>
                <a:cxn ang="0">
                  <a:pos x="3037" y="2389"/>
                </a:cxn>
                <a:cxn ang="0">
                  <a:pos x="3042" y="2239"/>
                </a:cxn>
                <a:cxn ang="0">
                  <a:pos x="3037" y="2089"/>
                </a:cxn>
                <a:cxn ang="0">
                  <a:pos x="3022" y="1941"/>
                </a:cxn>
                <a:cxn ang="0">
                  <a:pos x="2998" y="1796"/>
                </a:cxn>
                <a:cxn ang="0">
                  <a:pos x="2965" y="1655"/>
                </a:cxn>
                <a:cxn ang="0">
                  <a:pos x="2923" y="1517"/>
                </a:cxn>
                <a:cxn ang="0">
                  <a:pos x="2873" y="1384"/>
                </a:cxn>
                <a:cxn ang="0">
                  <a:pos x="2814" y="1254"/>
                </a:cxn>
                <a:cxn ang="0">
                  <a:pos x="2748" y="1129"/>
                </a:cxn>
                <a:cxn ang="0">
                  <a:pos x="2674" y="1009"/>
                </a:cxn>
                <a:cxn ang="0">
                  <a:pos x="2593" y="894"/>
                </a:cxn>
                <a:cxn ang="0">
                  <a:pos x="2505" y="784"/>
                </a:cxn>
                <a:cxn ang="0">
                  <a:pos x="2411" y="681"/>
                </a:cxn>
                <a:cxn ang="0">
                  <a:pos x="2310" y="583"/>
                </a:cxn>
                <a:cxn ang="0">
                  <a:pos x="2203" y="492"/>
                </a:cxn>
                <a:cxn ang="0">
                  <a:pos x="2091" y="407"/>
                </a:cxn>
                <a:cxn ang="0">
                  <a:pos x="1973" y="330"/>
                </a:cxn>
                <a:cxn ang="0">
                  <a:pos x="1850" y="260"/>
                </a:cxn>
                <a:cxn ang="0">
                  <a:pos x="1723" y="197"/>
                </a:cxn>
                <a:cxn ang="0">
                  <a:pos x="1591" y="143"/>
                </a:cxn>
                <a:cxn ang="0">
                  <a:pos x="1456" y="96"/>
                </a:cxn>
                <a:cxn ang="0">
                  <a:pos x="1316" y="59"/>
                </a:cxn>
                <a:cxn ang="0">
                  <a:pos x="1173" y="30"/>
                </a:cxn>
                <a:cxn ang="0">
                  <a:pos x="1027" y="11"/>
                </a:cxn>
                <a:cxn ang="0">
                  <a:pos x="878" y="1"/>
                </a:cxn>
              </a:cxnLst>
              <a:rect l="0" t="0" r="r" b="b"/>
              <a:pathLst>
                <a:path w="3042" h="4479">
                  <a:moveTo>
                    <a:pt x="803" y="0"/>
                  </a:moveTo>
                  <a:lnTo>
                    <a:pt x="803" y="2239"/>
                  </a:lnTo>
                  <a:lnTo>
                    <a:pt x="0" y="4329"/>
                  </a:lnTo>
                  <a:lnTo>
                    <a:pt x="82" y="4359"/>
                  </a:lnTo>
                  <a:lnTo>
                    <a:pt x="162" y="4385"/>
                  </a:lnTo>
                  <a:lnTo>
                    <a:pt x="240" y="4408"/>
                  </a:lnTo>
                  <a:lnTo>
                    <a:pt x="317" y="4427"/>
                  </a:lnTo>
                  <a:lnTo>
                    <a:pt x="394" y="4443"/>
                  </a:lnTo>
                  <a:lnTo>
                    <a:pt x="472" y="4456"/>
                  </a:lnTo>
                  <a:lnTo>
                    <a:pt x="551" y="4466"/>
                  </a:lnTo>
                  <a:lnTo>
                    <a:pt x="632" y="4473"/>
                  </a:lnTo>
                  <a:lnTo>
                    <a:pt x="716" y="4477"/>
                  </a:lnTo>
                  <a:lnTo>
                    <a:pt x="803" y="4478"/>
                  </a:lnTo>
                  <a:lnTo>
                    <a:pt x="878" y="4477"/>
                  </a:lnTo>
                  <a:lnTo>
                    <a:pt x="953" y="4473"/>
                  </a:lnTo>
                  <a:lnTo>
                    <a:pt x="1027" y="4467"/>
                  </a:lnTo>
                  <a:lnTo>
                    <a:pt x="1100" y="4458"/>
                  </a:lnTo>
                  <a:lnTo>
                    <a:pt x="1173" y="4447"/>
                  </a:lnTo>
                  <a:lnTo>
                    <a:pt x="1245" y="4434"/>
                  </a:lnTo>
                  <a:lnTo>
                    <a:pt x="1316" y="4419"/>
                  </a:lnTo>
                  <a:lnTo>
                    <a:pt x="1386" y="4401"/>
                  </a:lnTo>
                  <a:lnTo>
                    <a:pt x="1456" y="4381"/>
                  </a:lnTo>
                  <a:lnTo>
                    <a:pt x="1524" y="4359"/>
                  </a:lnTo>
                  <a:lnTo>
                    <a:pt x="1591" y="4335"/>
                  </a:lnTo>
                  <a:lnTo>
                    <a:pt x="1658" y="4309"/>
                  </a:lnTo>
                  <a:lnTo>
                    <a:pt x="1723" y="4281"/>
                  </a:lnTo>
                  <a:lnTo>
                    <a:pt x="1787" y="4250"/>
                  </a:lnTo>
                  <a:lnTo>
                    <a:pt x="1850" y="4218"/>
                  </a:lnTo>
                  <a:lnTo>
                    <a:pt x="1912" y="4184"/>
                  </a:lnTo>
                  <a:lnTo>
                    <a:pt x="1973" y="4148"/>
                  </a:lnTo>
                  <a:lnTo>
                    <a:pt x="2033" y="4110"/>
                  </a:lnTo>
                  <a:lnTo>
                    <a:pt x="2091" y="4070"/>
                  </a:lnTo>
                  <a:lnTo>
                    <a:pt x="2148" y="4029"/>
                  </a:lnTo>
                  <a:lnTo>
                    <a:pt x="2203" y="3986"/>
                  </a:lnTo>
                  <a:lnTo>
                    <a:pt x="2257" y="3941"/>
                  </a:lnTo>
                  <a:lnTo>
                    <a:pt x="2310" y="3895"/>
                  </a:lnTo>
                  <a:lnTo>
                    <a:pt x="2361" y="3847"/>
                  </a:lnTo>
                  <a:lnTo>
                    <a:pt x="2411" y="3797"/>
                  </a:lnTo>
                  <a:lnTo>
                    <a:pt x="2459" y="3746"/>
                  </a:lnTo>
                  <a:lnTo>
                    <a:pt x="2505" y="3693"/>
                  </a:lnTo>
                  <a:lnTo>
                    <a:pt x="2550" y="3639"/>
                  </a:lnTo>
                  <a:lnTo>
                    <a:pt x="2593" y="3584"/>
                  </a:lnTo>
                  <a:lnTo>
                    <a:pt x="2634" y="3527"/>
                  </a:lnTo>
                  <a:lnTo>
                    <a:pt x="2674" y="3469"/>
                  </a:lnTo>
                  <a:lnTo>
                    <a:pt x="2712" y="3409"/>
                  </a:lnTo>
                  <a:lnTo>
                    <a:pt x="2748" y="3349"/>
                  </a:lnTo>
                  <a:lnTo>
                    <a:pt x="2782" y="3287"/>
                  </a:lnTo>
                  <a:lnTo>
                    <a:pt x="2814" y="3223"/>
                  </a:lnTo>
                  <a:lnTo>
                    <a:pt x="2844" y="3159"/>
                  </a:lnTo>
                  <a:lnTo>
                    <a:pt x="2873" y="3094"/>
                  </a:lnTo>
                  <a:lnTo>
                    <a:pt x="2899" y="3028"/>
                  </a:lnTo>
                  <a:lnTo>
                    <a:pt x="2923" y="2960"/>
                  </a:lnTo>
                  <a:lnTo>
                    <a:pt x="2945" y="2892"/>
                  </a:lnTo>
                  <a:lnTo>
                    <a:pt x="2965" y="2822"/>
                  </a:lnTo>
                  <a:lnTo>
                    <a:pt x="2983" y="2752"/>
                  </a:lnTo>
                  <a:lnTo>
                    <a:pt x="2998" y="2681"/>
                  </a:lnTo>
                  <a:lnTo>
                    <a:pt x="3011" y="2609"/>
                  </a:lnTo>
                  <a:lnTo>
                    <a:pt x="3022" y="2537"/>
                  </a:lnTo>
                  <a:lnTo>
                    <a:pt x="3031" y="2463"/>
                  </a:lnTo>
                  <a:lnTo>
                    <a:pt x="3037" y="2389"/>
                  </a:lnTo>
                  <a:lnTo>
                    <a:pt x="3041" y="2314"/>
                  </a:lnTo>
                  <a:lnTo>
                    <a:pt x="3042" y="2239"/>
                  </a:lnTo>
                  <a:lnTo>
                    <a:pt x="3041" y="2163"/>
                  </a:lnTo>
                  <a:lnTo>
                    <a:pt x="3037" y="2089"/>
                  </a:lnTo>
                  <a:lnTo>
                    <a:pt x="3031" y="2014"/>
                  </a:lnTo>
                  <a:lnTo>
                    <a:pt x="3022" y="1941"/>
                  </a:lnTo>
                  <a:lnTo>
                    <a:pt x="3011" y="1868"/>
                  </a:lnTo>
                  <a:lnTo>
                    <a:pt x="2998" y="1796"/>
                  </a:lnTo>
                  <a:lnTo>
                    <a:pt x="2983" y="1725"/>
                  </a:lnTo>
                  <a:lnTo>
                    <a:pt x="2965" y="1655"/>
                  </a:lnTo>
                  <a:lnTo>
                    <a:pt x="2945" y="1586"/>
                  </a:lnTo>
                  <a:lnTo>
                    <a:pt x="2923" y="1517"/>
                  </a:lnTo>
                  <a:lnTo>
                    <a:pt x="2899" y="1450"/>
                  </a:lnTo>
                  <a:lnTo>
                    <a:pt x="2873" y="1384"/>
                  </a:lnTo>
                  <a:lnTo>
                    <a:pt x="2844" y="1318"/>
                  </a:lnTo>
                  <a:lnTo>
                    <a:pt x="2814" y="1254"/>
                  </a:lnTo>
                  <a:lnTo>
                    <a:pt x="2782" y="1191"/>
                  </a:lnTo>
                  <a:lnTo>
                    <a:pt x="2748" y="1129"/>
                  </a:lnTo>
                  <a:lnTo>
                    <a:pt x="2712" y="1068"/>
                  </a:lnTo>
                  <a:lnTo>
                    <a:pt x="2674" y="1009"/>
                  </a:lnTo>
                  <a:lnTo>
                    <a:pt x="2634" y="951"/>
                  </a:lnTo>
                  <a:lnTo>
                    <a:pt x="2593" y="894"/>
                  </a:lnTo>
                  <a:lnTo>
                    <a:pt x="2550" y="838"/>
                  </a:lnTo>
                  <a:lnTo>
                    <a:pt x="2505" y="784"/>
                  </a:lnTo>
                  <a:lnTo>
                    <a:pt x="2459" y="732"/>
                  </a:lnTo>
                  <a:lnTo>
                    <a:pt x="2411" y="681"/>
                  </a:lnTo>
                  <a:lnTo>
                    <a:pt x="2361" y="631"/>
                  </a:lnTo>
                  <a:lnTo>
                    <a:pt x="2310" y="583"/>
                  </a:lnTo>
                  <a:lnTo>
                    <a:pt x="2257" y="536"/>
                  </a:lnTo>
                  <a:lnTo>
                    <a:pt x="2203" y="492"/>
                  </a:lnTo>
                  <a:lnTo>
                    <a:pt x="2148" y="449"/>
                  </a:lnTo>
                  <a:lnTo>
                    <a:pt x="2091" y="407"/>
                  </a:lnTo>
                  <a:lnTo>
                    <a:pt x="2033" y="367"/>
                  </a:lnTo>
                  <a:lnTo>
                    <a:pt x="1973" y="330"/>
                  </a:lnTo>
                  <a:lnTo>
                    <a:pt x="1912" y="294"/>
                  </a:lnTo>
                  <a:lnTo>
                    <a:pt x="1850" y="260"/>
                  </a:lnTo>
                  <a:lnTo>
                    <a:pt x="1787" y="227"/>
                  </a:lnTo>
                  <a:lnTo>
                    <a:pt x="1723" y="197"/>
                  </a:lnTo>
                  <a:lnTo>
                    <a:pt x="1658" y="169"/>
                  </a:lnTo>
                  <a:lnTo>
                    <a:pt x="1591" y="143"/>
                  </a:lnTo>
                  <a:lnTo>
                    <a:pt x="1524" y="118"/>
                  </a:lnTo>
                  <a:lnTo>
                    <a:pt x="1456" y="96"/>
                  </a:lnTo>
                  <a:lnTo>
                    <a:pt x="1386" y="77"/>
                  </a:lnTo>
                  <a:lnTo>
                    <a:pt x="1316" y="59"/>
                  </a:lnTo>
                  <a:lnTo>
                    <a:pt x="1245" y="43"/>
                  </a:lnTo>
                  <a:lnTo>
                    <a:pt x="1173" y="30"/>
                  </a:lnTo>
                  <a:lnTo>
                    <a:pt x="1100" y="19"/>
                  </a:lnTo>
                  <a:lnTo>
                    <a:pt x="1027" y="11"/>
                  </a:lnTo>
                  <a:lnTo>
                    <a:pt x="953" y="5"/>
                  </a:lnTo>
                  <a:lnTo>
                    <a:pt x="878" y="1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0070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3218" y="3137"/>
              <a:ext cx="2429" cy="2429"/>
            </a:xfrm>
            <a:custGeom>
              <a:avLst/>
              <a:gdLst/>
              <a:ahLst/>
              <a:cxnLst>
                <a:cxn ang="0">
                  <a:pos x="1138" y="3"/>
                </a:cxn>
                <a:cxn ang="0">
                  <a:pos x="988" y="21"/>
                </a:cxn>
                <a:cxn ang="0">
                  <a:pos x="844" y="58"/>
                </a:cxn>
                <a:cxn ang="0">
                  <a:pos x="708" y="110"/>
                </a:cxn>
                <a:cxn ang="0">
                  <a:pos x="581" y="179"/>
                </a:cxn>
                <a:cxn ang="0">
                  <a:pos x="463" y="261"/>
                </a:cxn>
                <a:cxn ang="0">
                  <a:pos x="356" y="356"/>
                </a:cxn>
                <a:cxn ang="0">
                  <a:pos x="260" y="463"/>
                </a:cxn>
                <a:cxn ang="0">
                  <a:pos x="178" y="581"/>
                </a:cxn>
                <a:cxn ang="0">
                  <a:pos x="110" y="709"/>
                </a:cxn>
                <a:cxn ang="0">
                  <a:pos x="57" y="845"/>
                </a:cxn>
                <a:cxn ang="0">
                  <a:pos x="21" y="988"/>
                </a:cxn>
                <a:cxn ang="0">
                  <a:pos x="2" y="1138"/>
                </a:cxn>
                <a:cxn ang="0">
                  <a:pos x="2" y="1292"/>
                </a:cxn>
                <a:cxn ang="0">
                  <a:pos x="21" y="1441"/>
                </a:cxn>
                <a:cxn ang="0">
                  <a:pos x="57" y="1585"/>
                </a:cxn>
                <a:cxn ang="0">
                  <a:pos x="110" y="1721"/>
                </a:cxn>
                <a:cxn ang="0">
                  <a:pos x="178" y="1848"/>
                </a:cxn>
                <a:cxn ang="0">
                  <a:pos x="260" y="1966"/>
                </a:cxn>
                <a:cxn ang="0">
                  <a:pos x="356" y="2074"/>
                </a:cxn>
                <a:cxn ang="0">
                  <a:pos x="463" y="2169"/>
                </a:cxn>
                <a:cxn ang="0">
                  <a:pos x="581" y="2251"/>
                </a:cxn>
                <a:cxn ang="0">
                  <a:pos x="708" y="2319"/>
                </a:cxn>
                <a:cxn ang="0">
                  <a:pos x="844" y="2372"/>
                </a:cxn>
                <a:cxn ang="0">
                  <a:pos x="988" y="2408"/>
                </a:cxn>
                <a:cxn ang="0">
                  <a:pos x="1138" y="2427"/>
                </a:cxn>
                <a:cxn ang="0">
                  <a:pos x="1291" y="2427"/>
                </a:cxn>
                <a:cxn ang="0">
                  <a:pos x="1441" y="2408"/>
                </a:cxn>
                <a:cxn ang="0">
                  <a:pos x="1584" y="2372"/>
                </a:cxn>
                <a:cxn ang="0">
                  <a:pos x="1720" y="2319"/>
                </a:cxn>
                <a:cxn ang="0">
                  <a:pos x="1848" y="2251"/>
                </a:cxn>
                <a:cxn ang="0">
                  <a:pos x="1966" y="2169"/>
                </a:cxn>
                <a:cxn ang="0">
                  <a:pos x="2073" y="2074"/>
                </a:cxn>
                <a:cxn ang="0">
                  <a:pos x="2168" y="1966"/>
                </a:cxn>
                <a:cxn ang="0">
                  <a:pos x="2251" y="1848"/>
                </a:cxn>
                <a:cxn ang="0">
                  <a:pos x="2319" y="1721"/>
                </a:cxn>
                <a:cxn ang="0">
                  <a:pos x="2372" y="1585"/>
                </a:cxn>
                <a:cxn ang="0">
                  <a:pos x="2408" y="1441"/>
                </a:cxn>
                <a:cxn ang="0">
                  <a:pos x="2426" y="1292"/>
                </a:cxn>
                <a:cxn ang="0">
                  <a:pos x="2426" y="1138"/>
                </a:cxn>
                <a:cxn ang="0">
                  <a:pos x="2408" y="988"/>
                </a:cxn>
                <a:cxn ang="0">
                  <a:pos x="2372" y="845"/>
                </a:cxn>
                <a:cxn ang="0">
                  <a:pos x="2319" y="709"/>
                </a:cxn>
                <a:cxn ang="0">
                  <a:pos x="2251" y="581"/>
                </a:cxn>
                <a:cxn ang="0">
                  <a:pos x="2168" y="463"/>
                </a:cxn>
                <a:cxn ang="0">
                  <a:pos x="2073" y="356"/>
                </a:cxn>
                <a:cxn ang="0">
                  <a:pos x="1966" y="261"/>
                </a:cxn>
                <a:cxn ang="0">
                  <a:pos x="1848" y="179"/>
                </a:cxn>
                <a:cxn ang="0">
                  <a:pos x="1720" y="110"/>
                </a:cxn>
                <a:cxn ang="0">
                  <a:pos x="1584" y="58"/>
                </a:cxn>
                <a:cxn ang="0">
                  <a:pos x="1441" y="21"/>
                </a:cxn>
                <a:cxn ang="0">
                  <a:pos x="1291" y="3"/>
                </a:cxn>
              </a:cxnLst>
              <a:rect l="0" t="0" r="r" b="b"/>
              <a:pathLst>
                <a:path w="2429" h="2429">
                  <a:moveTo>
                    <a:pt x="1214" y="0"/>
                  </a:moveTo>
                  <a:lnTo>
                    <a:pt x="1138" y="3"/>
                  </a:lnTo>
                  <a:lnTo>
                    <a:pt x="1062" y="10"/>
                  </a:lnTo>
                  <a:lnTo>
                    <a:pt x="988" y="21"/>
                  </a:lnTo>
                  <a:lnTo>
                    <a:pt x="915" y="37"/>
                  </a:lnTo>
                  <a:lnTo>
                    <a:pt x="844" y="58"/>
                  </a:lnTo>
                  <a:lnTo>
                    <a:pt x="775" y="82"/>
                  </a:lnTo>
                  <a:lnTo>
                    <a:pt x="708" y="110"/>
                  </a:lnTo>
                  <a:lnTo>
                    <a:pt x="643" y="143"/>
                  </a:lnTo>
                  <a:lnTo>
                    <a:pt x="581" y="179"/>
                  </a:lnTo>
                  <a:lnTo>
                    <a:pt x="521" y="218"/>
                  </a:lnTo>
                  <a:lnTo>
                    <a:pt x="463" y="261"/>
                  </a:lnTo>
                  <a:lnTo>
                    <a:pt x="408" y="307"/>
                  </a:lnTo>
                  <a:lnTo>
                    <a:pt x="356" y="356"/>
                  </a:lnTo>
                  <a:lnTo>
                    <a:pt x="306" y="408"/>
                  </a:lnTo>
                  <a:lnTo>
                    <a:pt x="260" y="463"/>
                  </a:lnTo>
                  <a:lnTo>
                    <a:pt x="218" y="521"/>
                  </a:lnTo>
                  <a:lnTo>
                    <a:pt x="178" y="581"/>
                  </a:lnTo>
                  <a:lnTo>
                    <a:pt x="142" y="644"/>
                  </a:lnTo>
                  <a:lnTo>
                    <a:pt x="110" y="709"/>
                  </a:lnTo>
                  <a:lnTo>
                    <a:pt x="82" y="776"/>
                  </a:lnTo>
                  <a:lnTo>
                    <a:pt x="57" y="845"/>
                  </a:lnTo>
                  <a:lnTo>
                    <a:pt x="37" y="916"/>
                  </a:lnTo>
                  <a:lnTo>
                    <a:pt x="21" y="988"/>
                  </a:lnTo>
                  <a:lnTo>
                    <a:pt x="9" y="1062"/>
                  </a:lnTo>
                  <a:lnTo>
                    <a:pt x="2" y="1138"/>
                  </a:lnTo>
                  <a:lnTo>
                    <a:pt x="0" y="1215"/>
                  </a:lnTo>
                  <a:lnTo>
                    <a:pt x="2" y="1292"/>
                  </a:lnTo>
                  <a:lnTo>
                    <a:pt x="9" y="1367"/>
                  </a:lnTo>
                  <a:lnTo>
                    <a:pt x="21" y="1441"/>
                  </a:lnTo>
                  <a:lnTo>
                    <a:pt x="37" y="1514"/>
                  </a:lnTo>
                  <a:lnTo>
                    <a:pt x="57" y="1585"/>
                  </a:lnTo>
                  <a:lnTo>
                    <a:pt x="82" y="1654"/>
                  </a:lnTo>
                  <a:lnTo>
                    <a:pt x="110" y="1721"/>
                  </a:lnTo>
                  <a:lnTo>
                    <a:pt x="142" y="1786"/>
                  </a:lnTo>
                  <a:lnTo>
                    <a:pt x="178" y="1848"/>
                  </a:lnTo>
                  <a:lnTo>
                    <a:pt x="218" y="1909"/>
                  </a:lnTo>
                  <a:lnTo>
                    <a:pt x="260" y="1966"/>
                  </a:lnTo>
                  <a:lnTo>
                    <a:pt x="306" y="2021"/>
                  </a:lnTo>
                  <a:lnTo>
                    <a:pt x="356" y="2074"/>
                  </a:lnTo>
                  <a:lnTo>
                    <a:pt x="408" y="2123"/>
                  </a:lnTo>
                  <a:lnTo>
                    <a:pt x="463" y="2169"/>
                  </a:lnTo>
                  <a:lnTo>
                    <a:pt x="521" y="2212"/>
                  </a:lnTo>
                  <a:lnTo>
                    <a:pt x="581" y="2251"/>
                  </a:lnTo>
                  <a:lnTo>
                    <a:pt x="643" y="2287"/>
                  </a:lnTo>
                  <a:lnTo>
                    <a:pt x="708" y="2319"/>
                  </a:lnTo>
                  <a:lnTo>
                    <a:pt x="775" y="2348"/>
                  </a:lnTo>
                  <a:lnTo>
                    <a:pt x="844" y="2372"/>
                  </a:lnTo>
                  <a:lnTo>
                    <a:pt x="915" y="2392"/>
                  </a:lnTo>
                  <a:lnTo>
                    <a:pt x="988" y="2408"/>
                  </a:lnTo>
                  <a:lnTo>
                    <a:pt x="1062" y="2420"/>
                  </a:lnTo>
                  <a:lnTo>
                    <a:pt x="1138" y="2427"/>
                  </a:lnTo>
                  <a:lnTo>
                    <a:pt x="1214" y="2429"/>
                  </a:lnTo>
                  <a:lnTo>
                    <a:pt x="1291" y="2427"/>
                  </a:lnTo>
                  <a:lnTo>
                    <a:pt x="1367" y="2420"/>
                  </a:lnTo>
                  <a:lnTo>
                    <a:pt x="1441" y="2408"/>
                  </a:lnTo>
                  <a:lnTo>
                    <a:pt x="1513" y="2392"/>
                  </a:lnTo>
                  <a:lnTo>
                    <a:pt x="1584" y="2372"/>
                  </a:lnTo>
                  <a:lnTo>
                    <a:pt x="1653" y="2348"/>
                  </a:lnTo>
                  <a:lnTo>
                    <a:pt x="1720" y="2319"/>
                  </a:lnTo>
                  <a:lnTo>
                    <a:pt x="1785" y="2287"/>
                  </a:lnTo>
                  <a:lnTo>
                    <a:pt x="1848" y="2251"/>
                  </a:lnTo>
                  <a:lnTo>
                    <a:pt x="1908" y="2212"/>
                  </a:lnTo>
                  <a:lnTo>
                    <a:pt x="1966" y="2169"/>
                  </a:lnTo>
                  <a:lnTo>
                    <a:pt x="2021" y="2123"/>
                  </a:lnTo>
                  <a:lnTo>
                    <a:pt x="2073" y="2074"/>
                  </a:lnTo>
                  <a:lnTo>
                    <a:pt x="2122" y="2021"/>
                  </a:lnTo>
                  <a:lnTo>
                    <a:pt x="2168" y="1966"/>
                  </a:lnTo>
                  <a:lnTo>
                    <a:pt x="2211" y="1909"/>
                  </a:lnTo>
                  <a:lnTo>
                    <a:pt x="2251" y="1848"/>
                  </a:lnTo>
                  <a:lnTo>
                    <a:pt x="2287" y="1786"/>
                  </a:lnTo>
                  <a:lnTo>
                    <a:pt x="2319" y="1721"/>
                  </a:lnTo>
                  <a:lnTo>
                    <a:pt x="2347" y="1654"/>
                  </a:lnTo>
                  <a:lnTo>
                    <a:pt x="2372" y="1585"/>
                  </a:lnTo>
                  <a:lnTo>
                    <a:pt x="2392" y="1514"/>
                  </a:lnTo>
                  <a:lnTo>
                    <a:pt x="2408" y="1441"/>
                  </a:lnTo>
                  <a:lnTo>
                    <a:pt x="2419" y="1367"/>
                  </a:lnTo>
                  <a:lnTo>
                    <a:pt x="2426" y="1292"/>
                  </a:lnTo>
                  <a:lnTo>
                    <a:pt x="2429" y="1215"/>
                  </a:lnTo>
                  <a:lnTo>
                    <a:pt x="2426" y="1138"/>
                  </a:lnTo>
                  <a:lnTo>
                    <a:pt x="2419" y="1062"/>
                  </a:lnTo>
                  <a:lnTo>
                    <a:pt x="2408" y="988"/>
                  </a:lnTo>
                  <a:lnTo>
                    <a:pt x="2392" y="916"/>
                  </a:lnTo>
                  <a:lnTo>
                    <a:pt x="2372" y="845"/>
                  </a:lnTo>
                  <a:lnTo>
                    <a:pt x="2347" y="776"/>
                  </a:lnTo>
                  <a:lnTo>
                    <a:pt x="2319" y="709"/>
                  </a:lnTo>
                  <a:lnTo>
                    <a:pt x="2287" y="644"/>
                  </a:lnTo>
                  <a:lnTo>
                    <a:pt x="2251" y="581"/>
                  </a:lnTo>
                  <a:lnTo>
                    <a:pt x="2211" y="521"/>
                  </a:lnTo>
                  <a:lnTo>
                    <a:pt x="2168" y="463"/>
                  </a:lnTo>
                  <a:lnTo>
                    <a:pt x="2122" y="408"/>
                  </a:lnTo>
                  <a:lnTo>
                    <a:pt x="2073" y="356"/>
                  </a:lnTo>
                  <a:lnTo>
                    <a:pt x="2021" y="307"/>
                  </a:lnTo>
                  <a:lnTo>
                    <a:pt x="1966" y="261"/>
                  </a:lnTo>
                  <a:lnTo>
                    <a:pt x="1908" y="218"/>
                  </a:lnTo>
                  <a:lnTo>
                    <a:pt x="1848" y="179"/>
                  </a:lnTo>
                  <a:lnTo>
                    <a:pt x="1785" y="143"/>
                  </a:lnTo>
                  <a:lnTo>
                    <a:pt x="1720" y="110"/>
                  </a:lnTo>
                  <a:lnTo>
                    <a:pt x="1653" y="82"/>
                  </a:lnTo>
                  <a:lnTo>
                    <a:pt x="1584" y="58"/>
                  </a:lnTo>
                  <a:lnTo>
                    <a:pt x="1513" y="37"/>
                  </a:lnTo>
                  <a:lnTo>
                    <a:pt x="1441" y="21"/>
                  </a:lnTo>
                  <a:lnTo>
                    <a:pt x="1367" y="10"/>
                  </a:lnTo>
                  <a:lnTo>
                    <a:pt x="1291" y="3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1004" y="1531"/>
              <a:ext cx="145" cy="110"/>
            </a:xfrm>
            <a:prstGeom prst="rect">
              <a:avLst/>
            </a:prstGeom>
            <a:noFill/>
            <a:ln w="7176">
              <a:solidFill>
                <a:srgbClr val="F06B5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7" name="AutoShape 15"/>
            <p:cNvSpPr>
              <a:spLocks/>
            </p:cNvSpPr>
            <p:nvPr/>
          </p:nvSpPr>
          <p:spPr bwMode="auto">
            <a:xfrm>
              <a:off x="896" y="1580"/>
              <a:ext cx="362" cy="1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45" y="19"/>
                </a:cxn>
                <a:cxn ang="0">
                  <a:pos x="45" y="0"/>
                </a:cxn>
                <a:cxn ang="0">
                  <a:pos x="362" y="0"/>
                </a:cxn>
                <a:cxn ang="0">
                  <a:pos x="317" y="0"/>
                </a:cxn>
                <a:cxn ang="0">
                  <a:pos x="317" y="19"/>
                </a:cxn>
                <a:cxn ang="0">
                  <a:pos x="362" y="19"/>
                </a:cxn>
                <a:cxn ang="0">
                  <a:pos x="362" y="0"/>
                </a:cxn>
              </a:cxnLst>
              <a:rect l="0" t="0" r="r" b="b"/>
              <a:pathLst>
                <a:path w="362" h="19">
                  <a:moveTo>
                    <a:pt x="4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45" y="19"/>
                  </a:lnTo>
                  <a:lnTo>
                    <a:pt x="45" y="0"/>
                  </a:lnTo>
                  <a:moveTo>
                    <a:pt x="362" y="0"/>
                  </a:moveTo>
                  <a:lnTo>
                    <a:pt x="317" y="0"/>
                  </a:lnTo>
                  <a:lnTo>
                    <a:pt x="317" y="19"/>
                  </a:lnTo>
                  <a:lnTo>
                    <a:pt x="362" y="19"/>
                  </a:lnTo>
                  <a:lnTo>
                    <a:pt x="362" y="0"/>
                  </a:lnTo>
                </a:path>
              </a:pathLst>
            </a:custGeom>
            <a:solidFill>
              <a:srgbClr val="BD2E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860" y="1598"/>
              <a:ext cx="434" cy="283"/>
            </a:xfrm>
            <a:prstGeom prst="rect">
              <a:avLst/>
            </a:prstGeom>
            <a:solidFill>
              <a:srgbClr val="D34F2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3" y="2868"/>
              <a:ext cx="406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8" y="4437"/>
              <a:ext cx="672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1" name="Text Box 19"/>
            <p:cNvSpPr txBox="1">
              <a:spLocks noChangeArrowheads="1"/>
            </p:cNvSpPr>
            <p:nvPr/>
          </p:nvSpPr>
          <p:spPr bwMode="auto">
            <a:xfrm>
              <a:off x="850" y="2028"/>
              <a:ext cx="162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1000"/>
                </a:spcAft>
                <a:tabLst/>
              </a:pPr>
              <a:r>
                <a:rPr kumimoji="0" lang="ru-RU" sz="2400" b="0" i="0" u="none" strike="noStrike" cap="none" normalizeH="0" baseline="0" dirty="0" err="1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Business</a:t>
              </a: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sz="2400" b="0" i="0" u="none" strike="noStrike" cap="none" normalizeH="0" baseline="0" dirty="0" err="1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and</a:t>
              </a: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sz="2400" b="0" i="0" u="none" strike="noStrike" cap="none" normalizeH="0" baseline="0" dirty="0" err="1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professional</a:t>
              </a: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13</a:t>
              </a: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%</a:t>
              </a:r>
              <a:endPara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3600" y="3785"/>
              <a:ext cx="1833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Purpose</a:t>
              </a:r>
              <a:endPara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of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visit</a:t>
              </a:r>
              <a:endPara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3" name="Text Box 21"/>
            <p:cNvSpPr txBox="1">
              <a:spLocks noChangeArrowheads="1"/>
            </p:cNvSpPr>
            <p:nvPr/>
          </p:nvSpPr>
          <p:spPr bwMode="auto">
            <a:xfrm>
              <a:off x="6882" y="3791"/>
              <a:ext cx="1081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1000"/>
                </a:spcAft>
                <a:tabLst/>
              </a:pPr>
              <a:r>
                <a:rPr kumimoji="0" lang="ru-RU" sz="2400" b="0" i="0" u="none" strike="noStrike" cap="none" normalizeH="0" baseline="0" dirty="0" err="1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Leisure</a:t>
              </a: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, </a:t>
              </a:r>
              <a:r>
                <a:rPr kumimoji="0" lang="ru-RU" sz="2400" b="0" i="0" u="none" strike="noStrike" cap="none" normalizeH="0" baseline="0" dirty="0" err="1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recreation</a:t>
              </a: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, </a:t>
              </a:r>
              <a:r>
                <a:rPr kumimoji="0" lang="ru-RU" sz="2400" b="0" i="0" u="none" strike="noStrike" cap="none" normalizeH="0" baseline="0" dirty="0" err="1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holidays</a:t>
              </a: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56</a:t>
              </a: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%</a:t>
              </a:r>
              <a:endPara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4" name="Text Box 22"/>
            <p:cNvSpPr txBox="1">
              <a:spLocks noChangeArrowheads="1"/>
            </p:cNvSpPr>
            <p:nvPr/>
          </p:nvSpPr>
          <p:spPr bwMode="auto">
            <a:xfrm>
              <a:off x="850" y="5067"/>
              <a:ext cx="1507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1000"/>
                </a:spcAft>
                <a:tabLst/>
              </a:pP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VFR, </a:t>
              </a:r>
              <a:r>
                <a:rPr kumimoji="0" lang="ru-RU" sz="2400" b="0" i="0" u="none" strike="noStrike" cap="none" normalizeH="0" baseline="0" dirty="0" err="1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health</a:t>
              </a: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, </a:t>
              </a:r>
              <a:r>
                <a:rPr kumimoji="0" lang="ru-RU" sz="2400" b="0" i="0" u="none" strike="noStrike" cap="none" normalizeH="0" baseline="0" dirty="0" err="1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religion</a:t>
              </a: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, </a:t>
              </a:r>
              <a:r>
                <a:rPr kumimoji="0" lang="ru-RU" sz="2400" b="0" i="0" u="none" strike="noStrike" cap="none" normalizeH="0" baseline="0" dirty="0" err="1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other</a:t>
              </a: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27</a:t>
              </a:r>
              <a:r>
                <a:rPr kumimoji="0" lang="ru-RU" sz="2400" b="0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Calibri" pitchFamily="34" charset="0"/>
                  <a:cs typeface="Arial" pitchFamily="34" charset="0"/>
                </a:rPr>
                <a:t>%</a:t>
              </a:r>
              <a:endPara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419872" y="620688"/>
            <a:ext cx="24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chemeClr val="accent1"/>
                </a:solidFill>
              </a:rPr>
              <a:t>Not specified </a:t>
            </a:r>
            <a:r>
              <a:rPr lang="es-ES" sz="2400" b="1" dirty="0">
                <a:solidFill>
                  <a:schemeClr val="accent1"/>
                </a:solidFill>
              </a:rPr>
              <a:t>4</a:t>
            </a:r>
            <a:r>
              <a:rPr lang="es-ES" sz="2400" dirty="0">
                <a:solidFill>
                  <a:schemeClr val="accent1"/>
                </a:solidFill>
              </a:rPr>
              <a:t>%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>
                <a:solidFill>
                  <a:srgbClr val="FF0000"/>
                </a:solidFill>
                <a:effectLst/>
                <a:latin typeface="Arial Cyr" panose="020B0604020202020204" pitchFamily="34" charset="-52"/>
                <a:cs typeface="Times New Roman" panose="02020603050405020304" pitchFamily="18" charset="0"/>
              </a:rPr>
              <a:t>Этнокультурные регионы мира</a:t>
            </a:r>
            <a:br>
              <a:rPr lang="ru-RU" sz="2200" dirty="0">
                <a:solidFill>
                  <a:srgbClr val="FF0000"/>
                </a:solidFill>
                <a:effectLst/>
                <a:latin typeface="Arial Cyr" panose="020B0604020202020204" pitchFamily="34" charset="-52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effectLst/>
                <a:latin typeface="Arial Cyr" panose="020B0604020202020204" pitchFamily="34" charset="-52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FF0000"/>
                </a:solidFill>
                <a:effectLst/>
                <a:latin typeface="Arial Cyr" panose="020B0604020202020204" pitchFamily="34" charset="-52"/>
                <a:cs typeface="Times New Roman" panose="02020603050405020304" pitchFamily="18" charset="0"/>
              </a:rPr>
              <a:t>А.А. </a:t>
            </a:r>
            <a:r>
              <a:rPr lang="ru-RU" sz="1800" b="0" dirty="0" err="1">
                <a:solidFill>
                  <a:srgbClr val="FF0000"/>
                </a:solidFill>
                <a:effectLst/>
                <a:latin typeface="Arial Cyr" panose="020B0604020202020204" pitchFamily="34" charset="-52"/>
                <a:cs typeface="Times New Roman" panose="02020603050405020304" pitchFamily="18" charset="0"/>
              </a:rPr>
              <a:t>Лобжанидзе</a:t>
            </a:r>
            <a:r>
              <a:rPr lang="ru-RU" sz="1800" b="0" dirty="0">
                <a:solidFill>
                  <a:srgbClr val="FF0000"/>
                </a:solidFill>
                <a:effectLst/>
                <a:latin typeface="Arial Cyr" panose="020B0604020202020204" pitchFamily="34" charset="-52"/>
                <a:cs typeface="Times New Roman" panose="02020603050405020304" pitchFamily="18" charset="0"/>
              </a:rPr>
              <a:t>, Д.В. Заяц. Этнокультурные регионы мира. Учебное пособие. М.: Прометей, 2013.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77072545"/>
              </p:ext>
            </p:extLst>
          </p:nvPr>
        </p:nvGraphicFramePr>
        <p:xfrm>
          <a:off x="509643" y="1412776"/>
          <a:ext cx="8124713" cy="533612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0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6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5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99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77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Cyr" panose="020B0604020202020204" pitchFamily="34" charset="-52"/>
                        </a:rPr>
                        <a:t>Этнокультурный регион</a:t>
                      </a:r>
                      <a:endParaRPr lang="ru-RU" sz="1300" b="1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Cyr" panose="020B0604020202020204" pitchFamily="34" charset="-52"/>
                        </a:rPr>
                        <a:t>Занимаемое пространство</a:t>
                      </a:r>
                      <a:endParaRPr lang="ru-RU" sz="1300" b="1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Cyr" panose="020B0604020202020204" pitchFamily="34" charset="-52"/>
                        </a:rPr>
                        <a:t>Религиозный фундамент</a:t>
                      </a:r>
                      <a:endParaRPr lang="ru-RU" sz="1300" b="1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Cyr" panose="020B0604020202020204" pitchFamily="34" charset="-52"/>
                        </a:rPr>
                        <a:t>Ядро этнокультурного региона</a:t>
                      </a:r>
                      <a:endParaRPr lang="ru-RU" sz="1300" b="1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Cyr" panose="020B0604020202020204" pitchFamily="34" charset="-52"/>
                        </a:rPr>
                        <a:t>Римско-католический</a:t>
                      </a:r>
                      <a:endParaRPr lang="ru-RU" sz="1300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Cyr" panose="020B0604020202020204" pitchFamily="34" charset="-52"/>
                        </a:rPr>
                        <a:t>Южная Европа, Латинская Америка, Филиппины</a:t>
                      </a:r>
                      <a:endParaRPr lang="ru-RU" sz="1300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Cyr" panose="020B0604020202020204" pitchFamily="34" charset="-52"/>
                        </a:rPr>
                        <a:t>Католицизм</a:t>
                      </a:r>
                      <a:endParaRPr lang="ru-RU" sz="1300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Cyr" panose="020B0604020202020204" pitchFamily="34" charset="-52"/>
                        </a:rPr>
                        <a:t>Рим</a:t>
                      </a:r>
                      <a:endParaRPr lang="ru-RU" sz="1300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9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Cyr" panose="020B0604020202020204" pitchFamily="34" charset="-52"/>
                        </a:rPr>
                        <a:t>Протестантский</a:t>
                      </a:r>
                      <a:endParaRPr lang="ru-RU" sz="130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Cyr" panose="020B0604020202020204" pitchFamily="34" charset="-52"/>
                        </a:rPr>
                        <a:t>Северная и Средняя Европа, Северная Америка, Южная Африка, Австралия, Океания </a:t>
                      </a:r>
                      <a:endParaRPr lang="ru-RU" sz="1300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Cyr" panose="020B0604020202020204" pitchFamily="34" charset="-52"/>
                        </a:rPr>
                        <a:t>Протестантизм</a:t>
                      </a:r>
                      <a:endParaRPr lang="ru-RU" sz="1300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Cyr" panose="020B0604020202020204" pitchFamily="34" charset="-52"/>
                        </a:rPr>
                        <a:t>Размыто в виду молодости региона</a:t>
                      </a:r>
                      <a:endParaRPr lang="ru-RU" sz="1300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9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Cyr" panose="020B0604020202020204" pitchFamily="34" charset="-52"/>
                        </a:rPr>
                        <a:t>Славянско-православный</a:t>
                      </a:r>
                      <a:endParaRPr lang="ru-RU" sz="1300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Cyr" panose="020B0604020202020204" pitchFamily="34" charset="-52"/>
                        </a:rPr>
                        <a:t>Восточная Европа, Балканы, Сибирь, север Дальнего Востока, часть Закавказья</a:t>
                      </a:r>
                      <a:endParaRPr lang="ru-RU" sz="1300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Cyr" panose="020B0604020202020204" pitchFamily="34" charset="-52"/>
                        </a:rPr>
                        <a:t>Православие</a:t>
                      </a:r>
                      <a:endParaRPr lang="ru-RU" sz="1300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Cyr" panose="020B0604020202020204" pitchFamily="34" charset="-52"/>
                        </a:rPr>
                        <a:t>Константинополь, с </a:t>
                      </a:r>
                      <a:r>
                        <a:rPr lang="ru-RU" sz="1300" dirty="0" err="1">
                          <a:effectLst/>
                          <a:latin typeface="Arial Cyr" panose="020B0604020202020204" pitchFamily="34" charset="-52"/>
                        </a:rPr>
                        <a:t>XV</a:t>
                      </a:r>
                      <a:r>
                        <a:rPr lang="ru-RU" sz="1300" dirty="0">
                          <a:effectLst/>
                          <a:latin typeface="Arial Cyr" panose="020B0604020202020204" pitchFamily="34" charset="-52"/>
                        </a:rPr>
                        <a:t> в. — Москва</a:t>
                      </a:r>
                      <a:endParaRPr lang="ru-RU" sz="1300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75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Cyr" panose="020B0604020202020204" pitchFamily="34" charset="-52"/>
                        </a:rPr>
                        <a:t>Арабо-мусульманский</a:t>
                      </a:r>
                      <a:endParaRPr lang="ru-RU" sz="130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Cyr" panose="020B0604020202020204" pitchFamily="34" charset="-52"/>
                        </a:rPr>
                        <a:t>Передняя и Средняя Азия, часть Южной и Юго-Восточной Азии, Северная Африка</a:t>
                      </a:r>
                      <a:endParaRPr lang="ru-RU" sz="1300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Cyr" panose="020B0604020202020204" pitchFamily="34" charset="-52"/>
                        </a:rPr>
                        <a:t>Ислам</a:t>
                      </a:r>
                      <a:endParaRPr lang="ru-RU" sz="1300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Cyr" panose="020B0604020202020204" pitchFamily="34" charset="-52"/>
                        </a:rPr>
                        <a:t>Мекка и Медина</a:t>
                      </a:r>
                      <a:endParaRPr lang="ru-RU" sz="1300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8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Cyr" panose="020B0604020202020204" pitchFamily="34" charset="-52"/>
                        </a:rPr>
                        <a:t>Буддистский</a:t>
                      </a:r>
                      <a:endParaRPr lang="ru-RU" sz="130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Cyr" panose="020B0604020202020204" pitchFamily="34" charset="-52"/>
                        </a:rPr>
                        <a:t>Центральная и Юго-Восточная Азия</a:t>
                      </a:r>
                      <a:endParaRPr lang="ru-RU" sz="1300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Cyr" panose="020B0604020202020204" pitchFamily="34" charset="-52"/>
                        </a:rPr>
                        <a:t>Буддизм</a:t>
                      </a:r>
                      <a:endParaRPr lang="ru-RU" sz="130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Cyr" panose="020B0604020202020204" pitchFamily="34" charset="-52"/>
                        </a:rPr>
                        <a:t>Тибет (только для ламаизма)</a:t>
                      </a:r>
                      <a:endParaRPr lang="ru-RU" sz="1300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18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Cyr" panose="020B0604020202020204" pitchFamily="34" charset="-52"/>
                        </a:rPr>
                        <a:t>Индуистский</a:t>
                      </a:r>
                      <a:endParaRPr lang="ru-RU" sz="130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Cyr" panose="020B0604020202020204" pitchFamily="34" charset="-52"/>
                        </a:rPr>
                        <a:t>Индия, Непал, север Шри-Ланки</a:t>
                      </a:r>
                      <a:endParaRPr lang="ru-RU" sz="130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Cyr" panose="020B0604020202020204" pitchFamily="34" charset="-52"/>
                        </a:rPr>
                        <a:t>Индуизм</a:t>
                      </a:r>
                      <a:endParaRPr lang="ru-RU" sz="130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Cyr" panose="020B0604020202020204" pitchFamily="34" charset="-52"/>
                        </a:rPr>
                        <a:t>Долина Ганга</a:t>
                      </a:r>
                      <a:endParaRPr lang="ru-RU" sz="1300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18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Cyr" panose="020B0604020202020204" pitchFamily="34" charset="-52"/>
                        </a:rPr>
                        <a:t>Конфуцианский</a:t>
                      </a:r>
                      <a:endParaRPr lang="ru-RU" sz="130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Cyr" panose="020B0604020202020204" pitchFamily="34" charset="-52"/>
                        </a:rPr>
                        <a:t>Восточная Азия</a:t>
                      </a:r>
                      <a:endParaRPr lang="ru-RU" sz="130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Cyr" panose="020B0604020202020204" pitchFamily="34" charset="-52"/>
                        </a:rPr>
                        <a:t>Конфуцианство, даосизм и буддизм</a:t>
                      </a:r>
                      <a:endParaRPr lang="ru-RU" sz="130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Cyr" panose="020B0604020202020204" pitchFamily="34" charset="-52"/>
                        </a:rPr>
                        <a:t>Великая Китайская равнина</a:t>
                      </a:r>
                      <a:endParaRPr lang="ru-RU" sz="1300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91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Cyr" panose="020B0604020202020204" pitchFamily="34" charset="-52"/>
                        </a:rPr>
                        <a:t>Синтоистский</a:t>
                      </a:r>
                      <a:endParaRPr lang="ru-RU" sz="130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Cyr" panose="020B0604020202020204" pitchFamily="34" charset="-52"/>
                        </a:rPr>
                        <a:t>Япония</a:t>
                      </a:r>
                      <a:endParaRPr lang="ru-RU" sz="130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Cyr" panose="020B0604020202020204" pitchFamily="34" charset="-52"/>
                        </a:rPr>
                        <a:t>Синтоизм и буддизм</a:t>
                      </a:r>
                      <a:endParaRPr lang="ru-RU" sz="130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Cyr" panose="020B0604020202020204" pitchFamily="34" charset="-52"/>
                        </a:rPr>
                        <a:t>Японские острова</a:t>
                      </a:r>
                      <a:endParaRPr lang="ru-RU" sz="1300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36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Cyr" panose="020B0604020202020204" pitchFamily="34" charset="-52"/>
                        </a:rPr>
                        <a:t>Африканский</a:t>
                      </a:r>
                      <a:endParaRPr lang="ru-RU" sz="130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Cyr" panose="020B0604020202020204" pitchFamily="34" charset="-52"/>
                        </a:rPr>
                        <a:t>Тропическая Африка</a:t>
                      </a:r>
                      <a:endParaRPr lang="ru-RU" sz="130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Cyr" panose="020B0604020202020204" pitchFamily="34" charset="-52"/>
                        </a:rPr>
                        <a:t>Местные верования, переосмысленные католицизм, протестантизм и ислам</a:t>
                      </a:r>
                      <a:endParaRPr lang="ru-RU" sz="1300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Cyr" panose="020B0604020202020204" pitchFamily="34" charset="-52"/>
                        </a:rPr>
                        <a:t> Нет</a:t>
                      </a:r>
                      <a:endParaRPr lang="ru-RU" sz="1300" dirty="0">
                        <a:effectLst/>
                        <a:latin typeface="Arial Cyr" panose="020B0604020202020204" pitchFamily="34" charset="-52"/>
                        <a:ea typeface="Times New Roman" panose="02020603050405020304" pitchFamily="18" charset="0"/>
                      </a:endParaRPr>
                    </a:p>
                  </a:txBody>
                  <a:tcPr marL="26318" marR="26318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9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0" kern="0" dirty="0">
                <a:solidFill>
                  <a:srgbClr val="C00000"/>
                </a:solidFill>
                <a:effectLst/>
                <a:latin typeface="Arial Cyr" panose="020B0604020202020204" pitchFamily="34" charset="0"/>
              </a:rPr>
              <a:t>Карта религий мира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43013"/>
            <a:ext cx="8568953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0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0" dirty="0">
                <a:solidFill>
                  <a:srgbClr val="C00000"/>
                </a:solidFill>
                <a:effectLst/>
                <a:latin typeface="Arial"/>
              </a:rPr>
              <a:t>16 ноября 1972 года на 17-й сессии Генеральной конференции ЮНЕСКО была принята</a:t>
            </a:r>
            <a:br>
              <a:rPr lang="ru-RU" sz="2600" b="0" dirty="0">
                <a:solidFill>
                  <a:srgbClr val="C00000"/>
                </a:solidFill>
                <a:effectLst/>
                <a:latin typeface="Arial"/>
              </a:rPr>
            </a:br>
            <a:r>
              <a:rPr lang="ru-RU" sz="2600" b="0" dirty="0">
                <a:solidFill>
                  <a:srgbClr val="C00000"/>
                </a:solidFill>
                <a:effectLst/>
                <a:latin typeface="Arial"/>
              </a:rPr>
              <a:t>«Конвенция об охране всемирного культурного и природного наследия» 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Прямоугольник 3"/>
          <p:cNvSpPr/>
          <p:nvPr/>
        </p:nvSpPr>
        <p:spPr>
          <a:xfrm>
            <a:off x="611560" y="2225907"/>
            <a:ext cx="7992888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/>
              </a:rPr>
              <a:t>В 1976 году в рамках Организации всемирного наследия был учреждён и сформирован «Межправительственный комитет по охране культурного и природного наследия» (Комитет всемирного наследия). Комитет призван контролировать соблюдение Конвенции и уполномочен принимать окончательное решение о включении в Список всемирного наследия того или иного объекта.</a:t>
            </a:r>
          </a:p>
          <a:p>
            <a:pPr lvl="0" eaLnBrk="0" hangingPunct="0">
              <a:spcBef>
                <a:spcPct val="20000"/>
              </a:spcBef>
              <a:buClr>
                <a:srgbClr val="5C2305"/>
              </a:buClr>
            </a:pPr>
            <a:r>
              <a:rPr kumimoji="1" lang="ru-RU" altLang="ru-RU" kern="0" dirty="0">
                <a:latin typeface="Verdana"/>
                <a:cs typeface="+mn-cs"/>
              </a:rPr>
              <a:t>Постановление Правительства Российской Федерации от 21 августа 1992 г. N 609 "Об образовании Комиссии Российской Федерации по делам ЮНЕСКО" </a:t>
            </a:r>
          </a:p>
          <a:p>
            <a:pPr lvl="0" eaLnBrk="0" hangingPunct="0">
              <a:spcBef>
                <a:spcPct val="20000"/>
              </a:spcBef>
              <a:buClr>
                <a:srgbClr val="5C2305"/>
              </a:buClr>
            </a:pPr>
            <a:r>
              <a:rPr kumimoji="1" lang="ru-RU" altLang="ru-RU" kern="0" dirty="0">
                <a:latin typeface="Verdana"/>
                <a:cs typeface="+mn-cs"/>
              </a:rPr>
              <a:t>2001 г. Всеобщая декларация о культурном разнообразии</a:t>
            </a:r>
          </a:p>
          <a:p>
            <a:pPr lvl="0" eaLnBrk="0" hangingPunct="0">
              <a:spcBef>
                <a:spcPct val="20000"/>
              </a:spcBef>
              <a:buClr>
                <a:srgbClr val="5C2305"/>
              </a:buClr>
            </a:pPr>
            <a:r>
              <a:rPr kumimoji="1" lang="ru-RU" altLang="ru-RU" kern="0" dirty="0">
                <a:latin typeface="Verdana"/>
                <a:cs typeface="+mn-cs"/>
              </a:rPr>
              <a:t>2001 г. Международное жюри отобрало первые 19 Шедевров устного и нематериального наследия человечеств</a:t>
            </a:r>
            <a:endParaRPr lang="ru-RU" dirty="0">
              <a:latin typeface="Arial"/>
            </a:endParaRPr>
          </a:p>
          <a:p>
            <a:r>
              <a:rPr lang="ru-RU" dirty="0">
                <a:latin typeface="Arial"/>
              </a:rPr>
              <a:t>По состоянию на 2019 год в Списке всемирного наследия:</a:t>
            </a:r>
          </a:p>
          <a:p>
            <a:r>
              <a:rPr lang="ru-RU" dirty="0">
                <a:latin typeface="Arial"/>
              </a:rPr>
              <a:t>1121 объект, из которых 869 являются культурными, 213 — природными и 39 — смешанными в 167 странах-членах Конвенции ЮНЕСКО об охране всемирного культурного и природного наследия.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ru-RU" sz="2800" kern="0" dirty="0">
                <a:solidFill>
                  <a:srgbClr val="C00000"/>
                </a:solidFill>
                <a:effectLst/>
                <a:latin typeface="Verdana"/>
              </a:rPr>
              <a:t>Культурные критерии</a:t>
            </a:r>
            <a:br>
              <a:rPr kumimoji="1" lang="ru-RU" altLang="ru-RU" sz="2800" kern="0" dirty="0">
                <a:solidFill>
                  <a:srgbClr val="C00000"/>
                </a:solidFill>
                <a:effectLst/>
                <a:latin typeface="Verdana"/>
              </a:rPr>
            </a:br>
            <a:r>
              <a:rPr kumimoji="1" lang="ru-RU" altLang="ru-RU" sz="2800" b="0" kern="0" dirty="0">
                <a:solidFill>
                  <a:srgbClr val="5C2305"/>
                </a:solidFill>
                <a:effectLst/>
                <a:latin typeface="Verdana"/>
              </a:rPr>
              <a:t/>
            </a:r>
            <a:br>
              <a:rPr kumimoji="1" lang="ru-RU" altLang="ru-RU" sz="2800" b="0" kern="0" dirty="0">
                <a:solidFill>
                  <a:srgbClr val="5C2305"/>
                </a:solidFill>
                <a:effectLst/>
                <a:latin typeface="Verdana"/>
              </a:rPr>
            </a:b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8" name="Прямоугольник 7"/>
          <p:cNvSpPr/>
          <p:nvPr/>
        </p:nvSpPr>
        <p:spPr>
          <a:xfrm>
            <a:off x="560595" y="1695215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5C2305"/>
              </a:buClr>
              <a:buFontTx/>
              <a:buChar char="•"/>
            </a:pPr>
            <a:r>
              <a:rPr kumimoji="1" lang="ru-RU" altLang="ru-RU" sz="1400" kern="0" dirty="0">
                <a:latin typeface="Verdana"/>
                <a:cs typeface="+mn-cs"/>
              </a:rPr>
              <a:t>Объект представляет собой шедевр человеческого созидательного гения.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5C2305"/>
              </a:buClr>
              <a:buFontTx/>
              <a:buChar char="•"/>
            </a:pPr>
            <a:r>
              <a:rPr kumimoji="1" lang="ru-RU" altLang="ru-RU" sz="1400" kern="0" dirty="0">
                <a:latin typeface="Verdana"/>
                <a:cs typeface="+mn-cs"/>
              </a:rPr>
              <a:t>Объект свидетельствует о значительном взаимовлиянии человеческих ценностей в данный период времени или в определённом культурном пространстве, в архитектуре или в технологиях, в монументальном искусстве, в планировке городов или создании ландшафтов.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5C2305"/>
              </a:buClr>
              <a:buFontTx/>
              <a:buChar char="•"/>
            </a:pPr>
            <a:r>
              <a:rPr kumimoji="1" lang="ru-RU" altLang="ru-RU" sz="1400" kern="0" dirty="0">
                <a:latin typeface="Verdana"/>
                <a:cs typeface="+mn-cs"/>
              </a:rPr>
              <a:t>Объект является уникальным или по крайней мере исключительным для культурной традиции или цивилизации, которая существует до сих пор или уже исчезла.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5C2305"/>
              </a:buClr>
              <a:buFontTx/>
              <a:buChar char="•"/>
            </a:pPr>
            <a:r>
              <a:rPr kumimoji="1" lang="ru-RU" altLang="ru-RU" sz="1400" kern="0" dirty="0">
                <a:latin typeface="Verdana"/>
                <a:cs typeface="+mn-cs"/>
              </a:rPr>
              <a:t>Объект является выдающимся примером конструкции, архитектурного или технологического ансамбля или ландшафта, которые иллюстрируют значимый период человеческой истории.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5C2305"/>
              </a:buClr>
              <a:buFontTx/>
              <a:buChar char="•"/>
            </a:pPr>
            <a:r>
              <a:rPr kumimoji="1" lang="ru-RU" altLang="ru-RU" sz="1400" kern="0" dirty="0">
                <a:latin typeface="Verdana"/>
                <a:cs typeface="+mn-cs"/>
              </a:rPr>
              <a:t>Объект является выдающимся примером человеческого традиционного сооружения, с традиционным использованием земли или моря, являясь образцом культуры (или культур) или человеческого взаимодействия с окружающей средой, особенно если она становится уязвимой из-за сильного влияния необратимых изменений.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5C2305"/>
              </a:buClr>
              <a:buFontTx/>
              <a:buChar char="•"/>
            </a:pPr>
            <a:r>
              <a:rPr kumimoji="1" lang="ru-RU" altLang="ru-RU" sz="1400" kern="0" dirty="0">
                <a:latin typeface="Verdana"/>
                <a:cs typeface="+mn-cs"/>
              </a:rPr>
              <a:t>Объект напрямую или вещественно связан с событиями или существующими традициями, с идеями, верованиями, с художественными или литературными произведениями и имеет исключительную мировую важность. (По мнению комитета ЮНЕСКО этот критерий предпочтительно использовать вместе с каким-либо ещё критерием или критериями).</a:t>
            </a:r>
          </a:p>
        </p:txBody>
      </p:sp>
    </p:spTree>
    <p:extLst>
      <p:ext uri="{BB962C8B-B14F-4D97-AF65-F5344CB8AC3E}">
        <p14:creationId xmlns:p14="http://schemas.microsoft.com/office/powerpoint/2010/main" val="8217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857250"/>
            <a:ext cx="721518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0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71600"/>
          </a:xfrm>
        </p:spPr>
        <p:txBody>
          <a:bodyPr/>
          <a:lstStyle/>
          <a:p>
            <a:r>
              <a:rPr kumimoji="1" lang="ru-RU" altLang="ru-RU" sz="2400" kern="0" dirty="0">
                <a:solidFill>
                  <a:srgbClr val="5C2305"/>
                </a:solidFill>
                <a:effectLst/>
                <a:latin typeface="Verdana"/>
              </a:rPr>
              <a:t/>
            </a:r>
            <a:br>
              <a:rPr kumimoji="1" lang="ru-RU" altLang="ru-RU" sz="2400" kern="0" dirty="0">
                <a:solidFill>
                  <a:srgbClr val="5C2305"/>
                </a:solidFill>
                <a:effectLst/>
                <a:latin typeface="Verdana"/>
              </a:rPr>
            </a:br>
            <a:r>
              <a:rPr kumimoji="1" lang="ru-RU" altLang="ru-RU" sz="2400" kern="0" dirty="0">
                <a:solidFill>
                  <a:srgbClr val="FF0000"/>
                </a:solidFill>
                <a:effectLst/>
                <a:latin typeface="Verdana"/>
              </a:rPr>
              <a:t>Балльная оценка </a:t>
            </a:r>
            <a:r>
              <a:rPr kumimoji="1" lang="ru-RU" altLang="ru-RU" sz="2400" kern="0" dirty="0" err="1">
                <a:solidFill>
                  <a:srgbClr val="FF0000"/>
                </a:solidFill>
                <a:effectLst/>
                <a:latin typeface="Verdana"/>
              </a:rPr>
              <a:t>аттрактивности</a:t>
            </a:r>
            <a:r>
              <a:rPr kumimoji="1" lang="ru-RU" altLang="ru-RU" sz="2400" kern="0" dirty="0">
                <a:solidFill>
                  <a:srgbClr val="FF0000"/>
                </a:solidFill>
                <a:effectLst/>
                <a:latin typeface="Verdana"/>
              </a:rPr>
              <a:t> и возможности использования памятников и памятных мест: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Прямоугольник 3"/>
          <p:cNvSpPr/>
          <p:nvPr/>
        </p:nvSpPr>
        <p:spPr>
          <a:xfrm>
            <a:off x="683568" y="2060848"/>
            <a:ext cx="8208912" cy="402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5C2305"/>
              </a:buClr>
              <a:buFontTx/>
              <a:buChar char="•"/>
            </a:pPr>
            <a:r>
              <a:rPr kumimoji="1" lang="ru-RU" altLang="ru-RU" kern="0" dirty="0">
                <a:latin typeface="Verdana"/>
                <a:cs typeface="+mn-cs"/>
              </a:rPr>
              <a:t>1. Значимость.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5C2305"/>
              </a:buClr>
              <a:buFontTx/>
              <a:buChar char="•"/>
            </a:pPr>
            <a:r>
              <a:rPr kumimoji="1" lang="ru-RU" altLang="ru-RU" kern="0" dirty="0">
                <a:latin typeface="Verdana"/>
                <a:cs typeface="+mn-cs"/>
              </a:rPr>
              <a:t>2. Уникальность.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5C2305"/>
              </a:buClr>
              <a:buFontTx/>
              <a:buChar char="•"/>
            </a:pPr>
            <a:r>
              <a:rPr kumimoji="1" lang="ru-RU" altLang="ru-RU" kern="0" dirty="0">
                <a:latin typeface="Verdana"/>
                <a:cs typeface="+mn-cs"/>
              </a:rPr>
              <a:t>3. Экзотичность.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5C2305"/>
              </a:buClr>
              <a:buFontTx/>
              <a:buChar char="•"/>
            </a:pPr>
            <a:r>
              <a:rPr kumimoji="1" lang="ru-RU" altLang="ru-RU" kern="0" dirty="0">
                <a:latin typeface="Verdana"/>
                <a:cs typeface="+mn-cs"/>
              </a:rPr>
              <a:t>4. Ориентация.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5C2305"/>
              </a:buClr>
              <a:buFontTx/>
              <a:buChar char="•"/>
            </a:pPr>
            <a:r>
              <a:rPr kumimoji="1" lang="ru-RU" altLang="ru-RU" kern="0" dirty="0">
                <a:latin typeface="Verdana"/>
                <a:cs typeface="+mn-cs"/>
              </a:rPr>
              <a:t>5. Популярность.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5C2305"/>
              </a:buClr>
              <a:buFontTx/>
              <a:buChar char="•"/>
            </a:pPr>
            <a:r>
              <a:rPr kumimoji="1" lang="ru-RU" altLang="ru-RU" kern="0" dirty="0">
                <a:latin typeface="Verdana"/>
                <a:cs typeface="+mn-cs"/>
              </a:rPr>
              <a:t>6. Позиционная ценность.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5C2305"/>
              </a:buClr>
              <a:buFontTx/>
              <a:buChar char="•"/>
            </a:pPr>
            <a:r>
              <a:rPr kumimoji="1" lang="ru-RU" altLang="ru-RU" kern="0" dirty="0">
                <a:latin typeface="Verdana"/>
                <a:cs typeface="+mn-cs"/>
              </a:rPr>
              <a:t>7. Внешняя транспортная доступность.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5C2305"/>
              </a:buClr>
              <a:buFontTx/>
              <a:buChar char="•"/>
            </a:pPr>
            <a:r>
              <a:rPr kumimoji="1" lang="ru-RU" altLang="ru-RU" kern="0" dirty="0">
                <a:latin typeface="Verdana"/>
                <a:cs typeface="+mn-cs"/>
              </a:rPr>
              <a:t>8. Внутренняя транспортная доступность.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5C2305"/>
              </a:buClr>
              <a:buFontTx/>
              <a:buChar char="•"/>
            </a:pPr>
            <a:r>
              <a:rPr kumimoji="1" lang="ru-RU" altLang="ru-RU" kern="0" dirty="0">
                <a:latin typeface="Verdana"/>
                <a:cs typeface="+mn-cs"/>
              </a:rPr>
              <a:t>9. Материально-техническая база туризма.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5C2305"/>
              </a:buClr>
              <a:buFontTx/>
              <a:buChar char="•"/>
            </a:pPr>
            <a:r>
              <a:rPr kumimoji="1" lang="ru-RU" altLang="ru-RU" kern="0" dirty="0">
                <a:latin typeface="Verdana"/>
                <a:cs typeface="+mn-cs"/>
              </a:rPr>
              <a:t>10. Состояние объекта.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5C2305"/>
              </a:buClr>
              <a:buFontTx/>
              <a:buChar char="•"/>
            </a:pPr>
            <a:r>
              <a:rPr kumimoji="1" lang="ru-RU" altLang="ru-RU" kern="0" dirty="0">
                <a:latin typeface="Verdana"/>
                <a:cs typeface="+mn-cs"/>
              </a:rPr>
              <a:t>11. Организация объекта для экскурсий.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5C2305"/>
              </a:buClr>
              <a:buFontTx/>
              <a:buChar char="•"/>
            </a:pPr>
            <a:r>
              <a:rPr kumimoji="1" lang="ru-RU" altLang="ru-RU" kern="0" dirty="0">
                <a:latin typeface="Verdana"/>
                <a:cs typeface="+mn-cs"/>
              </a:rPr>
              <a:t>12. Состояние окружающей среды и подступа к объекту</a:t>
            </a:r>
            <a:r>
              <a:rPr kumimoji="1" lang="ru-RU" altLang="ru-RU" kern="0" dirty="0">
                <a:solidFill>
                  <a:srgbClr val="5C2305"/>
                </a:solidFill>
                <a:latin typeface="Verdan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22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ru-RU" sz="2400" kern="0" dirty="0">
                <a:solidFill>
                  <a:srgbClr val="C00000"/>
                </a:solidFill>
                <a:effectLst/>
                <a:latin typeface="Verdana"/>
              </a:rPr>
              <a:t>Балльная оценка </a:t>
            </a:r>
            <a:r>
              <a:rPr kumimoji="1" lang="ru-RU" altLang="ru-RU" sz="2400" kern="0" dirty="0" err="1">
                <a:solidFill>
                  <a:srgbClr val="C00000"/>
                </a:solidFill>
                <a:effectLst/>
                <a:latin typeface="Verdana"/>
              </a:rPr>
              <a:t>аттрактивности</a:t>
            </a:r>
            <a:r>
              <a:rPr kumimoji="1" lang="ru-RU" altLang="ru-RU" sz="2400" kern="0" dirty="0">
                <a:solidFill>
                  <a:srgbClr val="C00000"/>
                </a:solidFill>
                <a:effectLst/>
                <a:latin typeface="Verdana"/>
              </a:rPr>
              <a:t> и возможности использования памятников и памятных мест: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Прямоугольник 3"/>
          <p:cNvSpPr/>
          <p:nvPr/>
        </p:nvSpPr>
        <p:spPr>
          <a:xfrm>
            <a:off x="683568" y="2060848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Шкала измерений: </a:t>
            </a:r>
          </a:p>
          <a:p>
            <a:pPr algn="ctr"/>
            <a:r>
              <a:rPr lang="ru-RU" altLang="ru-RU" dirty="0"/>
              <a:t>от 0 до 4 (макс)</a:t>
            </a:r>
          </a:p>
          <a:p>
            <a:pPr algn="ctr"/>
            <a:r>
              <a:rPr lang="ru-RU" altLang="ru-RU" dirty="0"/>
              <a:t>Коэффициенты значимости - 2. (Для объектов национального значения). </a:t>
            </a:r>
          </a:p>
          <a:p>
            <a:pPr algn="just">
              <a:buFontTx/>
              <a:buNone/>
            </a:pPr>
            <a:r>
              <a:rPr lang="ru-RU" altLang="ru-RU" dirty="0"/>
              <a:t> В результате суммирования баллов по отдельным показателям</a:t>
            </a:r>
          </a:p>
          <a:p>
            <a:pPr algn="just">
              <a:buFontTx/>
              <a:buNone/>
            </a:pPr>
            <a:r>
              <a:rPr lang="ru-RU" altLang="ru-RU" dirty="0"/>
              <a:t> (с учетом коэффициентов значимости) получается </a:t>
            </a:r>
          </a:p>
          <a:p>
            <a:pPr algn="just">
              <a:buFontTx/>
              <a:buNone/>
            </a:pPr>
            <a:r>
              <a:rPr lang="ru-RU" altLang="ru-RU" dirty="0"/>
              <a:t>комплексная оценка. </a:t>
            </a:r>
          </a:p>
          <a:p>
            <a:pPr algn="just">
              <a:buFontTx/>
              <a:buNone/>
            </a:pPr>
            <a:r>
              <a:rPr lang="ru-RU" altLang="ru-RU" dirty="0"/>
              <a:t>По комплексной оценке объекты группируются следующим</a:t>
            </a:r>
          </a:p>
          <a:p>
            <a:pPr algn="just">
              <a:buFontTx/>
              <a:buNone/>
            </a:pPr>
            <a:r>
              <a:rPr lang="ru-RU" altLang="ru-RU" dirty="0"/>
              <a:t>образом:</a:t>
            </a:r>
          </a:p>
          <a:p>
            <a:pPr algn="ctr"/>
            <a:r>
              <a:rPr lang="ru-RU" altLang="ru-RU" dirty="0"/>
              <a:t>более 50 баллов - международного значения,</a:t>
            </a:r>
          </a:p>
          <a:p>
            <a:pPr algn="ctr"/>
            <a:r>
              <a:rPr lang="ru-RU" altLang="ru-RU" dirty="0"/>
              <a:t>41-50 - национального значения,</a:t>
            </a:r>
          </a:p>
          <a:p>
            <a:pPr algn="ctr"/>
            <a:r>
              <a:rPr lang="ru-RU" altLang="ru-RU" dirty="0"/>
              <a:t>30-40 - регионального значения,</a:t>
            </a:r>
          </a:p>
          <a:p>
            <a:pPr algn="ctr"/>
            <a:r>
              <a:rPr lang="ru-RU" altLang="ru-RU" dirty="0"/>
              <a:t>до 30 - местного значения (для кратковременного отдыха)</a:t>
            </a:r>
          </a:p>
          <a:p>
            <a:pPr algn="ctr">
              <a:buFontTx/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62737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>
                <a:solidFill>
                  <a:srgbClr val="FF0000"/>
                </a:solidFill>
              </a:rPr>
              <a:t>Страны-лидеры по количеству объектов Всемирного наследия ЮНЕСКО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19811148"/>
              </p:ext>
            </p:extLst>
          </p:nvPr>
        </p:nvGraphicFramePr>
        <p:xfrm>
          <a:off x="755576" y="1844824"/>
          <a:ext cx="7920880" cy="411737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961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9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48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Государство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Количество объектов Всемирного наследия ЮНЕСКО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249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Италия*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249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Испания*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249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Китай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249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Франция*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249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Германия*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9249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Мексика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249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Индия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249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Великобритания*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9249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Россия*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9249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США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2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 dirty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Геополитические 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факторы </a:t>
            </a:r>
            <a:br>
              <a:rPr 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 примере Европы)</a:t>
            </a:r>
            <a:r>
              <a:rPr lang="ru-RU" sz="3600" dirty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b="0" dirty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Качественная оценка</a:t>
            </a:r>
            <a:r>
              <a:rPr lang="ru-RU" sz="4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149505" name="Rectangle 1"/>
          <p:cNvSpPr>
            <a:spLocks noChangeArrowheads="1"/>
          </p:cNvSpPr>
          <p:nvPr/>
        </p:nvSpPr>
        <p:spPr bwMode="auto">
          <a:xfrm>
            <a:off x="1043608" y="2333679"/>
            <a:ext cx="626469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Евросоюз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Шенгенское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соглашение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Стратегические экономические и политические альянсы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153602" name="Picture 2" descr="http://900igr.net/up/datas/183470/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1403648" y="692696"/>
            <a:ext cx="6407572" cy="5252303"/>
            <a:chOff x="0" y="4"/>
            <a:chExt cx="5621" cy="4908"/>
          </a:xfrm>
        </p:grpSpPr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4504" y="4088"/>
              <a:ext cx="1117" cy="0"/>
            </a:xfrm>
            <a:prstGeom prst="line">
              <a:avLst/>
            </a:prstGeom>
            <a:noFill/>
            <a:ln w="5664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>
              <a:off x="0" y="4201"/>
              <a:ext cx="1565" cy="0"/>
            </a:xfrm>
            <a:prstGeom prst="line">
              <a:avLst/>
            </a:prstGeom>
            <a:noFill/>
            <a:ln w="5664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>
              <a:off x="1077" y="447"/>
              <a:ext cx="1006" cy="0"/>
            </a:xfrm>
            <a:prstGeom prst="line">
              <a:avLst/>
            </a:prstGeom>
            <a:noFill/>
            <a:ln w="5664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>
              <a:off x="2078" y="897"/>
              <a:ext cx="0" cy="0"/>
            </a:xfrm>
            <a:prstGeom prst="line">
              <a:avLst/>
            </a:prstGeom>
            <a:noFill/>
            <a:ln w="6350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>
              <a:off x="1576" y="4"/>
              <a:ext cx="1035" cy="0"/>
            </a:xfrm>
            <a:prstGeom prst="line">
              <a:avLst/>
            </a:prstGeom>
            <a:noFill/>
            <a:ln w="5664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2606" y="455"/>
              <a:ext cx="0" cy="0"/>
            </a:xfrm>
            <a:prstGeom prst="line">
              <a:avLst/>
            </a:prstGeom>
            <a:noFill/>
            <a:ln w="6350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2229" y="433"/>
              <a:ext cx="580" cy="2240"/>
            </a:xfrm>
            <a:custGeom>
              <a:avLst/>
              <a:gdLst/>
              <a:ahLst/>
              <a:cxnLst>
                <a:cxn ang="0">
                  <a:pos x="579" y="0"/>
                </a:cxn>
                <a:cxn ang="0">
                  <a:pos x="496" y="2"/>
                </a:cxn>
                <a:cxn ang="0">
                  <a:pos x="412" y="7"/>
                </a:cxn>
                <a:cxn ang="0">
                  <a:pos x="329" y="14"/>
                </a:cxn>
                <a:cxn ang="0">
                  <a:pos x="246" y="25"/>
                </a:cxn>
                <a:cxn ang="0">
                  <a:pos x="163" y="39"/>
                </a:cxn>
                <a:cxn ang="0">
                  <a:pos x="81" y="57"/>
                </a:cxn>
                <a:cxn ang="0">
                  <a:pos x="0" y="77"/>
                </a:cxn>
                <a:cxn ang="0">
                  <a:pos x="579" y="2239"/>
                </a:cxn>
                <a:cxn ang="0">
                  <a:pos x="579" y="0"/>
                </a:cxn>
              </a:cxnLst>
              <a:rect l="0" t="0" r="r" b="b"/>
              <a:pathLst>
                <a:path w="580" h="2240">
                  <a:moveTo>
                    <a:pt x="579" y="0"/>
                  </a:moveTo>
                  <a:lnTo>
                    <a:pt x="496" y="2"/>
                  </a:lnTo>
                  <a:lnTo>
                    <a:pt x="412" y="7"/>
                  </a:lnTo>
                  <a:lnTo>
                    <a:pt x="329" y="14"/>
                  </a:lnTo>
                  <a:lnTo>
                    <a:pt x="246" y="25"/>
                  </a:lnTo>
                  <a:lnTo>
                    <a:pt x="163" y="39"/>
                  </a:lnTo>
                  <a:lnTo>
                    <a:pt x="81" y="57"/>
                  </a:lnTo>
                  <a:lnTo>
                    <a:pt x="0" y="77"/>
                  </a:lnTo>
                  <a:lnTo>
                    <a:pt x="579" y="2239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986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1970" y="509"/>
              <a:ext cx="839" cy="2163"/>
            </a:xfrm>
            <a:custGeom>
              <a:avLst/>
              <a:gdLst/>
              <a:ahLst/>
              <a:cxnLst>
                <a:cxn ang="0">
                  <a:pos x="259" y="0"/>
                </a:cxn>
                <a:cxn ang="0">
                  <a:pos x="191" y="19"/>
                </a:cxn>
                <a:cxn ang="0">
                  <a:pos x="128" y="39"/>
                </a:cxn>
                <a:cxn ang="0">
                  <a:pos x="65" y="61"/>
                </a:cxn>
                <a:cxn ang="0">
                  <a:pos x="0" y="86"/>
                </a:cxn>
                <a:cxn ang="0">
                  <a:pos x="838" y="2162"/>
                </a:cxn>
                <a:cxn ang="0">
                  <a:pos x="259" y="0"/>
                </a:cxn>
              </a:cxnLst>
              <a:rect l="0" t="0" r="r" b="b"/>
              <a:pathLst>
                <a:path w="839" h="2163">
                  <a:moveTo>
                    <a:pt x="259" y="0"/>
                  </a:moveTo>
                  <a:lnTo>
                    <a:pt x="191" y="19"/>
                  </a:lnTo>
                  <a:lnTo>
                    <a:pt x="128" y="39"/>
                  </a:lnTo>
                  <a:lnTo>
                    <a:pt x="65" y="61"/>
                  </a:lnTo>
                  <a:lnTo>
                    <a:pt x="0" y="86"/>
                  </a:lnTo>
                  <a:lnTo>
                    <a:pt x="838" y="2162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D34F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758" y="336"/>
              <a:ext cx="2240" cy="4089"/>
            </a:xfrm>
            <a:custGeom>
              <a:avLst/>
              <a:gdLst/>
              <a:ahLst/>
              <a:cxnLst>
                <a:cxn ang="0">
                  <a:pos x="1325" y="32"/>
                </a:cxn>
                <a:cxn ang="0">
                  <a:pos x="1181" y="102"/>
                </a:cxn>
                <a:cxn ang="0">
                  <a:pos x="1044" y="179"/>
                </a:cxn>
                <a:cxn ang="0">
                  <a:pos x="915" y="265"/>
                </a:cxn>
                <a:cxn ang="0">
                  <a:pos x="794" y="359"/>
                </a:cxn>
                <a:cxn ang="0">
                  <a:pos x="681" y="461"/>
                </a:cxn>
                <a:cxn ang="0">
                  <a:pos x="575" y="571"/>
                </a:cxn>
                <a:cxn ang="0">
                  <a:pos x="477" y="690"/>
                </a:cxn>
                <a:cxn ang="0">
                  <a:pos x="386" y="816"/>
                </a:cxn>
                <a:cxn ang="0">
                  <a:pos x="303" y="951"/>
                </a:cxn>
                <a:cxn ang="0">
                  <a:pos x="227" y="1095"/>
                </a:cxn>
                <a:cxn ang="0">
                  <a:pos x="165" y="1232"/>
                </a:cxn>
                <a:cxn ang="0">
                  <a:pos x="114" y="1371"/>
                </a:cxn>
                <a:cxn ang="0">
                  <a:pos x="72" y="1512"/>
                </a:cxn>
                <a:cxn ang="0">
                  <a:pos x="40" y="1653"/>
                </a:cxn>
                <a:cxn ang="0">
                  <a:pos x="17" y="1795"/>
                </a:cxn>
                <a:cxn ang="0">
                  <a:pos x="4" y="1938"/>
                </a:cxn>
                <a:cxn ang="0">
                  <a:pos x="0" y="2080"/>
                </a:cxn>
                <a:cxn ang="0">
                  <a:pos x="5" y="2221"/>
                </a:cxn>
                <a:cxn ang="0">
                  <a:pos x="18" y="2362"/>
                </a:cxn>
                <a:cxn ang="0">
                  <a:pos x="41" y="2501"/>
                </a:cxn>
                <a:cxn ang="0">
                  <a:pos x="72" y="2638"/>
                </a:cxn>
                <a:cxn ang="0">
                  <a:pos x="111" y="2772"/>
                </a:cxn>
                <a:cxn ang="0">
                  <a:pos x="159" y="2904"/>
                </a:cxn>
                <a:cxn ang="0">
                  <a:pos x="215" y="3033"/>
                </a:cxn>
                <a:cxn ang="0">
                  <a:pos x="279" y="3158"/>
                </a:cxn>
                <a:cxn ang="0">
                  <a:pos x="350" y="3279"/>
                </a:cxn>
                <a:cxn ang="0">
                  <a:pos x="430" y="3396"/>
                </a:cxn>
                <a:cxn ang="0">
                  <a:pos x="517" y="3508"/>
                </a:cxn>
                <a:cxn ang="0">
                  <a:pos x="612" y="3615"/>
                </a:cxn>
                <a:cxn ang="0">
                  <a:pos x="713" y="3716"/>
                </a:cxn>
                <a:cxn ang="0">
                  <a:pos x="822" y="3811"/>
                </a:cxn>
                <a:cxn ang="0">
                  <a:pos x="938" y="3899"/>
                </a:cxn>
                <a:cxn ang="0">
                  <a:pos x="1061" y="3981"/>
                </a:cxn>
                <a:cxn ang="0">
                  <a:pos x="1191" y="4055"/>
                </a:cxn>
                <a:cxn ang="0">
                  <a:pos x="2239" y="2076"/>
                </a:cxn>
              </a:cxnLst>
              <a:rect l="0" t="0" r="r" b="b"/>
              <a:pathLst>
                <a:path w="2240" h="4089">
                  <a:moveTo>
                    <a:pt x="1401" y="0"/>
                  </a:moveTo>
                  <a:lnTo>
                    <a:pt x="1325" y="32"/>
                  </a:lnTo>
                  <a:lnTo>
                    <a:pt x="1252" y="66"/>
                  </a:lnTo>
                  <a:lnTo>
                    <a:pt x="1181" y="102"/>
                  </a:lnTo>
                  <a:lnTo>
                    <a:pt x="1112" y="140"/>
                  </a:lnTo>
                  <a:lnTo>
                    <a:pt x="1044" y="179"/>
                  </a:lnTo>
                  <a:lnTo>
                    <a:pt x="979" y="221"/>
                  </a:lnTo>
                  <a:lnTo>
                    <a:pt x="915" y="265"/>
                  </a:lnTo>
                  <a:lnTo>
                    <a:pt x="854" y="311"/>
                  </a:lnTo>
                  <a:lnTo>
                    <a:pt x="794" y="359"/>
                  </a:lnTo>
                  <a:lnTo>
                    <a:pt x="736" y="409"/>
                  </a:lnTo>
                  <a:lnTo>
                    <a:pt x="681" y="461"/>
                  </a:lnTo>
                  <a:lnTo>
                    <a:pt x="627" y="515"/>
                  </a:lnTo>
                  <a:lnTo>
                    <a:pt x="575" y="571"/>
                  </a:lnTo>
                  <a:lnTo>
                    <a:pt x="525" y="629"/>
                  </a:lnTo>
                  <a:lnTo>
                    <a:pt x="477" y="690"/>
                  </a:lnTo>
                  <a:lnTo>
                    <a:pt x="430" y="752"/>
                  </a:lnTo>
                  <a:lnTo>
                    <a:pt x="386" y="816"/>
                  </a:lnTo>
                  <a:lnTo>
                    <a:pt x="343" y="883"/>
                  </a:lnTo>
                  <a:lnTo>
                    <a:pt x="303" y="951"/>
                  </a:lnTo>
                  <a:lnTo>
                    <a:pt x="264" y="1022"/>
                  </a:lnTo>
                  <a:lnTo>
                    <a:pt x="227" y="1095"/>
                  </a:lnTo>
                  <a:lnTo>
                    <a:pt x="195" y="1163"/>
                  </a:lnTo>
                  <a:lnTo>
                    <a:pt x="165" y="1232"/>
                  </a:lnTo>
                  <a:lnTo>
                    <a:pt x="139" y="1301"/>
                  </a:lnTo>
                  <a:lnTo>
                    <a:pt x="114" y="1371"/>
                  </a:lnTo>
                  <a:lnTo>
                    <a:pt x="92" y="1441"/>
                  </a:lnTo>
                  <a:lnTo>
                    <a:pt x="72" y="1512"/>
                  </a:lnTo>
                  <a:lnTo>
                    <a:pt x="55" y="1582"/>
                  </a:lnTo>
                  <a:lnTo>
                    <a:pt x="40" y="1653"/>
                  </a:lnTo>
                  <a:lnTo>
                    <a:pt x="28" y="1724"/>
                  </a:lnTo>
                  <a:lnTo>
                    <a:pt x="17" y="1795"/>
                  </a:lnTo>
                  <a:lnTo>
                    <a:pt x="10" y="1866"/>
                  </a:lnTo>
                  <a:lnTo>
                    <a:pt x="4" y="1938"/>
                  </a:lnTo>
                  <a:lnTo>
                    <a:pt x="1" y="2009"/>
                  </a:lnTo>
                  <a:lnTo>
                    <a:pt x="0" y="2080"/>
                  </a:lnTo>
                  <a:lnTo>
                    <a:pt x="1" y="2151"/>
                  </a:lnTo>
                  <a:lnTo>
                    <a:pt x="5" y="2221"/>
                  </a:lnTo>
                  <a:lnTo>
                    <a:pt x="10" y="2292"/>
                  </a:lnTo>
                  <a:lnTo>
                    <a:pt x="18" y="2362"/>
                  </a:lnTo>
                  <a:lnTo>
                    <a:pt x="28" y="2431"/>
                  </a:lnTo>
                  <a:lnTo>
                    <a:pt x="41" y="2501"/>
                  </a:lnTo>
                  <a:lnTo>
                    <a:pt x="55" y="2569"/>
                  </a:lnTo>
                  <a:lnTo>
                    <a:pt x="72" y="2638"/>
                  </a:lnTo>
                  <a:lnTo>
                    <a:pt x="90" y="2705"/>
                  </a:lnTo>
                  <a:lnTo>
                    <a:pt x="111" y="2772"/>
                  </a:lnTo>
                  <a:lnTo>
                    <a:pt x="134" y="2839"/>
                  </a:lnTo>
                  <a:lnTo>
                    <a:pt x="159" y="2904"/>
                  </a:lnTo>
                  <a:lnTo>
                    <a:pt x="186" y="2969"/>
                  </a:lnTo>
                  <a:lnTo>
                    <a:pt x="215" y="3033"/>
                  </a:lnTo>
                  <a:lnTo>
                    <a:pt x="246" y="3096"/>
                  </a:lnTo>
                  <a:lnTo>
                    <a:pt x="279" y="3158"/>
                  </a:lnTo>
                  <a:lnTo>
                    <a:pt x="314" y="3219"/>
                  </a:lnTo>
                  <a:lnTo>
                    <a:pt x="350" y="3279"/>
                  </a:lnTo>
                  <a:lnTo>
                    <a:pt x="389" y="3338"/>
                  </a:lnTo>
                  <a:lnTo>
                    <a:pt x="430" y="3396"/>
                  </a:lnTo>
                  <a:lnTo>
                    <a:pt x="473" y="3453"/>
                  </a:lnTo>
                  <a:lnTo>
                    <a:pt x="517" y="3508"/>
                  </a:lnTo>
                  <a:lnTo>
                    <a:pt x="563" y="3562"/>
                  </a:lnTo>
                  <a:lnTo>
                    <a:pt x="612" y="3615"/>
                  </a:lnTo>
                  <a:lnTo>
                    <a:pt x="662" y="3666"/>
                  </a:lnTo>
                  <a:lnTo>
                    <a:pt x="713" y="3716"/>
                  </a:lnTo>
                  <a:lnTo>
                    <a:pt x="767" y="3764"/>
                  </a:lnTo>
                  <a:lnTo>
                    <a:pt x="822" y="3811"/>
                  </a:lnTo>
                  <a:lnTo>
                    <a:pt x="879" y="3856"/>
                  </a:lnTo>
                  <a:lnTo>
                    <a:pt x="938" y="3899"/>
                  </a:lnTo>
                  <a:lnTo>
                    <a:pt x="999" y="3941"/>
                  </a:lnTo>
                  <a:lnTo>
                    <a:pt x="1061" y="3981"/>
                  </a:lnTo>
                  <a:lnTo>
                    <a:pt x="1125" y="4019"/>
                  </a:lnTo>
                  <a:lnTo>
                    <a:pt x="1191" y="4055"/>
                  </a:lnTo>
                  <a:lnTo>
                    <a:pt x="1258" y="4089"/>
                  </a:lnTo>
                  <a:lnTo>
                    <a:pt x="2239" y="2076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rgbClr val="FECD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1827" y="433"/>
              <a:ext cx="3221" cy="4479"/>
            </a:xfrm>
            <a:custGeom>
              <a:avLst/>
              <a:gdLst/>
              <a:ahLst/>
              <a:cxnLst>
                <a:cxn ang="0">
                  <a:pos x="981" y="2239"/>
                </a:cxn>
                <a:cxn ang="0">
                  <a:pos x="75" y="4287"/>
                </a:cxn>
                <a:cxn ang="0">
                  <a:pos x="223" y="4349"/>
                </a:cxn>
                <a:cxn ang="0">
                  <a:pos x="368" y="4397"/>
                </a:cxn>
                <a:cxn ang="0">
                  <a:pos x="513" y="4434"/>
                </a:cxn>
                <a:cxn ang="0">
                  <a:pos x="662" y="4459"/>
                </a:cxn>
                <a:cxn ang="0">
                  <a:pos x="817" y="4474"/>
                </a:cxn>
                <a:cxn ang="0">
                  <a:pos x="981" y="4479"/>
                </a:cxn>
                <a:cxn ang="0">
                  <a:pos x="1132" y="4474"/>
                </a:cxn>
                <a:cxn ang="0">
                  <a:pos x="1279" y="4459"/>
                </a:cxn>
                <a:cxn ang="0">
                  <a:pos x="1424" y="4435"/>
                </a:cxn>
                <a:cxn ang="0">
                  <a:pos x="1565" y="4402"/>
                </a:cxn>
                <a:cxn ang="0">
                  <a:pos x="1703" y="4360"/>
                </a:cxn>
                <a:cxn ang="0">
                  <a:pos x="1837" y="4310"/>
                </a:cxn>
                <a:cxn ang="0">
                  <a:pos x="1966" y="4251"/>
                </a:cxn>
                <a:cxn ang="0">
                  <a:pos x="2091" y="4185"/>
                </a:cxn>
                <a:cxn ang="0">
                  <a:pos x="2211" y="4111"/>
                </a:cxn>
                <a:cxn ang="0">
                  <a:pos x="2326" y="4030"/>
                </a:cxn>
                <a:cxn ang="0">
                  <a:pos x="2436" y="3942"/>
                </a:cxn>
                <a:cxn ang="0">
                  <a:pos x="2540" y="3847"/>
                </a:cxn>
                <a:cxn ang="0">
                  <a:pos x="2637" y="3747"/>
                </a:cxn>
                <a:cxn ang="0">
                  <a:pos x="2729" y="3640"/>
                </a:cxn>
                <a:cxn ang="0">
                  <a:pos x="2813" y="3528"/>
                </a:cxn>
                <a:cxn ang="0">
                  <a:pos x="2891" y="3410"/>
                </a:cxn>
                <a:cxn ang="0">
                  <a:pos x="2961" y="3287"/>
                </a:cxn>
                <a:cxn ang="0">
                  <a:pos x="3023" y="3160"/>
                </a:cxn>
                <a:cxn ang="0">
                  <a:pos x="3078" y="3028"/>
                </a:cxn>
                <a:cxn ang="0">
                  <a:pos x="3124" y="2892"/>
                </a:cxn>
                <a:cxn ang="0">
                  <a:pos x="3161" y="2753"/>
                </a:cxn>
                <a:cxn ang="0">
                  <a:pos x="3190" y="2610"/>
                </a:cxn>
                <a:cxn ang="0">
                  <a:pos x="3209" y="2464"/>
                </a:cxn>
                <a:cxn ang="0">
                  <a:pos x="3219" y="2315"/>
                </a:cxn>
                <a:cxn ang="0">
                  <a:pos x="3219" y="2164"/>
                </a:cxn>
                <a:cxn ang="0">
                  <a:pos x="3209" y="2015"/>
                </a:cxn>
                <a:cxn ang="0">
                  <a:pos x="3190" y="1869"/>
                </a:cxn>
                <a:cxn ang="0">
                  <a:pos x="3161" y="1726"/>
                </a:cxn>
                <a:cxn ang="0">
                  <a:pos x="3124" y="1587"/>
                </a:cxn>
                <a:cxn ang="0">
                  <a:pos x="3078" y="1451"/>
                </a:cxn>
                <a:cxn ang="0">
                  <a:pos x="3023" y="1319"/>
                </a:cxn>
                <a:cxn ang="0">
                  <a:pos x="2961" y="1192"/>
                </a:cxn>
                <a:cxn ang="0">
                  <a:pos x="2891" y="1069"/>
                </a:cxn>
                <a:cxn ang="0">
                  <a:pos x="2813" y="951"/>
                </a:cxn>
                <a:cxn ang="0">
                  <a:pos x="2729" y="839"/>
                </a:cxn>
                <a:cxn ang="0">
                  <a:pos x="2637" y="732"/>
                </a:cxn>
                <a:cxn ang="0">
                  <a:pos x="2540" y="632"/>
                </a:cxn>
                <a:cxn ang="0">
                  <a:pos x="2436" y="537"/>
                </a:cxn>
                <a:cxn ang="0">
                  <a:pos x="2326" y="449"/>
                </a:cxn>
                <a:cxn ang="0">
                  <a:pos x="2211" y="368"/>
                </a:cxn>
                <a:cxn ang="0">
                  <a:pos x="2091" y="294"/>
                </a:cxn>
                <a:cxn ang="0">
                  <a:pos x="1966" y="228"/>
                </a:cxn>
                <a:cxn ang="0">
                  <a:pos x="1837" y="169"/>
                </a:cxn>
                <a:cxn ang="0">
                  <a:pos x="1703" y="119"/>
                </a:cxn>
                <a:cxn ang="0">
                  <a:pos x="1565" y="77"/>
                </a:cxn>
                <a:cxn ang="0">
                  <a:pos x="1424" y="44"/>
                </a:cxn>
                <a:cxn ang="0">
                  <a:pos x="1279" y="20"/>
                </a:cxn>
                <a:cxn ang="0">
                  <a:pos x="1132" y="5"/>
                </a:cxn>
                <a:cxn ang="0">
                  <a:pos x="981" y="0"/>
                </a:cxn>
              </a:cxnLst>
              <a:rect l="0" t="0" r="r" b="b"/>
              <a:pathLst>
                <a:path w="3221" h="4479">
                  <a:moveTo>
                    <a:pt x="981" y="0"/>
                  </a:moveTo>
                  <a:lnTo>
                    <a:pt x="981" y="2239"/>
                  </a:lnTo>
                  <a:lnTo>
                    <a:pt x="0" y="4252"/>
                  </a:lnTo>
                  <a:lnTo>
                    <a:pt x="75" y="4287"/>
                  </a:lnTo>
                  <a:lnTo>
                    <a:pt x="149" y="4320"/>
                  </a:lnTo>
                  <a:lnTo>
                    <a:pt x="223" y="4349"/>
                  </a:lnTo>
                  <a:lnTo>
                    <a:pt x="295" y="4374"/>
                  </a:lnTo>
                  <a:lnTo>
                    <a:pt x="368" y="4397"/>
                  </a:lnTo>
                  <a:lnTo>
                    <a:pt x="440" y="4417"/>
                  </a:lnTo>
                  <a:lnTo>
                    <a:pt x="513" y="4434"/>
                  </a:lnTo>
                  <a:lnTo>
                    <a:pt x="587" y="4448"/>
                  </a:lnTo>
                  <a:lnTo>
                    <a:pt x="662" y="4459"/>
                  </a:lnTo>
                  <a:lnTo>
                    <a:pt x="739" y="4468"/>
                  </a:lnTo>
                  <a:lnTo>
                    <a:pt x="817" y="4474"/>
                  </a:lnTo>
                  <a:lnTo>
                    <a:pt x="898" y="4477"/>
                  </a:lnTo>
                  <a:lnTo>
                    <a:pt x="981" y="4479"/>
                  </a:lnTo>
                  <a:lnTo>
                    <a:pt x="1057" y="4477"/>
                  </a:lnTo>
                  <a:lnTo>
                    <a:pt x="1132" y="4474"/>
                  </a:lnTo>
                  <a:lnTo>
                    <a:pt x="1206" y="4468"/>
                  </a:lnTo>
                  <a:lnTo>
                    <a:pt x="1279" y="4459"/>
                  </a:lnTo>
                  <a:lnTo>
                    <a:pt x="1352" y="4448"/>
                  </a:lnTo>
                  <a:lnTo>
                    <a:pt x="1424" y="4435"/>
                  </a:lnTo>
                  <a:lnTo>
                    <a:pt x="1495" y="4419"/>
                  </a:lnTo>
                  <a:lnTo>
                    <a:pt x="1565" y="4402"/>
                  </a:lnTo>
                  <a:lnTo>
                    <a:pt x="1634" y="4382"/>
                  </a:lnTo>
                  <a:lnTo>
                    <a:pt x="1703" y="4360"/>
                  </a:lnTo>
                  <a:lnTo>
                    <a:pt x="1770" y="4336"/>
                  </a:lnTo>
                  <a:lnTo>
                    <a:pt x="1837" y="4310"/>
                  </a:lnTo>
                  <a:lnTo>
                    <a:pt x="1902" y="4281"/>
                  </a:lnTo>
                  <a:lnTo>
                    <a:pt x="1966" y="4251"/>
                  </a:lnTo>
                  <a:lnTo>
                    <a:pt x="2029" y="4219"/>
                  </a:lnTo>
                  <a:lnTo>
                    <a:pt x="2091" y="4185"/>
                  </a:lnTo>
                  <a:lnTo>
                    <a:pt x="2152" y="4149"/>
                  </a:lnTo>
                  <a:lnTo>
                    <a:pt x="2211" y="4111"/>
                  </a:lnTo>
                  <a:lnTo>
                    <a:pt x="2270" y="4071"/>
                  </a:lnTo>
                  <a:lnTo>
                    <a:pt x="2326" y="4030"/>
                  </a:lnTo>
                  <a:lnTo>
                    <a:pt x="2382" y="3987"/>
                  </a:lnTo>
                  <a:lnTo>
                    <a:pt x="2436" y="3942"/>
                  </a:lnTo>
                  <a:lnTo>
                    <a:pt x="2489" y="3895"/>
                  </a:lnTo>
                  <a:lnTo>
                    <a:pt x="2540" y="3847"/>
                  </a:lnTo>
                  <a:lnTo>
                    <a:pt x="2589" y="3798"/>
                  </a:lnTo>
                  <a:lnTo>
                    <a:pt x="2637" y="3747"/>
                  </a:lnTo>
                  <a:lnTo>
                    <a:pt x="2684" y="3694"/>
                  </a:lnTo>
                  <a:lnTo>
                    <a:pt x="2729" y="3640"/>
                  </a:lnTo>
                  <a:lnTo>
                    <a:pt x="2772" y="3584"/>
                  </a:lnTo>
                  <a:lnTo>
                    <a:pt x="2813" y="3528"/>
                  </a:lnTo>
                  <a:lnTo>
                    <a:pt x="2853" y="3469"/>
                  </a:lnTo>
                  <a:lnTo>
                    <a:pt x="2891" y="3410"/>
                  </a:lnTo>
                  <a:lnTo>
                    <a:pt x="2927" y="3349"/>
                  </a:lnTo>
                  <a:lnTo>
                    <a:pt x="2961" y="3287"/>
                  </a:lnTo>
                  <a:lnTo>
                    <a:pt x="2993" y="3224"/>
                  </a:lnTo>
                  <a:lnTo>
                    <a:pt x="3023" y="3160"/>
                  </a:lnTo>
                  <a:lnTo>
                    <a:pt x="3051" y="3095"/>
                  </a:lnTo>
                  <a:lnTo>
                    <a:pt x="3078" y="3028"/>
                  </a:lnTo>
                  <a:lnTo>
                    <a:pt x="3102" y="2961"/>
                  </a:lnTo>
                  <a:lnTo>
                    <a:pt x="3124" y="2892"/>
                  </a:lnTo>
                  <a:lnTo>
                    <a:pt x="3144" y="2823"/>
                  </a:lnTo>
                  <a:lnTo>
                    <a:pt x="3161" y="2753"/>
                  </a:lnTo>
                  <a:lnTo>
                    <a:pt x="3177" y="2682"/>
                  </a:lnTo>
                  <a:lnTo>
                    <a:pt x="3190" y="2610"/>
                  </a:lnTo>
                  <a:lnTo>
                    <a:pt x="3201" y="2537"/>
                  </a:lnTo>
                  <a:lnTo>
                    <a:pt x="3209" y="2464"/>
                  </a:lnTo>
                  <a:lnTo>
                    <a:pt x="3216" y="2390"/>
                  </a:lnTo>
                  <a:lnTo>
                    <a:pt x="3219" y="2315"/>
                  </a:lnTo>
                  <a:lnTo>
                    <a:pt x="3221" y="2239"/>
                  </a:lnTo>
                  <a:lnTo>
                    <a:pt x="3219" y="2164"/>
                  </a:lnTo>
                  <a:lnTo>
                    <a:pt x="3216" y="2089"/>
                  </a:lnTo>
                  <a:lnTo>
                    <a:pt x="3209" y="2015"/>
                  </a:lnTo>
                  <a:lnTo>
                    <a:pt x="3201" y="1942"/>
                  </a:lnTo>
                  <a:lnTo>
                    <a:pt x="3190" y="1869"/>
                  </a:lnTo>
                  <a:lnTo>
                    <a:pt x="3177" y="1797"/>
                  </a:lnTo>
                  <a:lnTo>
                    <a:pt x="3161" y="1726"/>
                  </a:lnTo>
                  <a:lnTo>
                    <a:pt x="3144" y="1656"/>
                  </a:lnTo>
                  <a:lnTo>
                    <a:pt x="3124" y="1587"/>
                  </a:lnTo>
                  <a:lnTo>
                    <a:pt x="3102" y="1518"/>
                  </a:lnTo>
                  <a:lnTo>
                    <a:pt x="3078" y="1451"/>
                  </a:lnTo>
                  <a:lnTo>
                    <a:pt x="3051" y="1384"/>
                  </a:lnTo>
                  <a:lnTo>
                    <a:pt x="3023" y="1319"/>
                  </a:lnTo>
                  <a:lnTo>
                    <a:pt x="2993" y="1255"/>
                  </a:lnTo>
                  <a:lnTo>
                    <a:pt x="2961" y="1192"/>
                  </a:lnTo>
                  <a:lnTo>
                    <a:pt x="2927" y="1130"/>
                  </a:lnTo>
                  <a:lnTo>
                    <a:pt x="2891" y="1069"/>
                  </a:lnTo>
                  <a:lnTo>
                    <a:pt x="2853" y="1010"/>
                  </a:lnTo>
                  <a:lnTo>
                    <a:pt x="2813" y="951"/>
                  </a:lnTo>
                  <a:lnTo>
                    <a:pt x="2772" y="895"/>
                  </a:lnTo>
                  <a:lnTo>
                    <a:pt x="2729" y="839"/>
                  </a:lnTo>
                  <a:lnTo>
                    <a:pt x="2684" y="785"/>
                  </a:lnTo>
                  <a:lnTo>
                    <a:pt x="2637" y="732"/>
                  </a:lnTo>
                  <a:lnTo>
                    <a:pt x="2589" y="681"/>
                  </a:lnTo>
                  <a:lnTo>
                    <a:pt x="2540" y="632"/>
                  </a:lnTo>
                  <a:lnTo>
                    <a:pt x="2489" y="584"/>
                  </a:lnTo>
                  <a:lnTo>
                    <a:pt x="2436" y="537"/>
                  </a:lnTo>
                  <a:lnTo>
                    <a:pt x="2382" y="492"/>
                  </a:lnTo>
                  <a:lnTo>
                    <a:pt x="2326" y="449"/>
                  </a:lnTo>
                  <a:lnTo>
                    <a:pt x="2270" y="408"/>
                  </a:lnTo>
                  <a:lnTo>
                    <a:pt x="2211" y="368"/>
                  </a:lnTo>
                  <a:lnTo>
                    <a:pt x="2152" y="330"/>
                  </a:lnTo>
                  <a:lnTo>
                    <a:pt x="2091" y="294"/>
                  </a:lnTo>
                  <a:lnTo>
                    <a:pt x="2029" y="260"/>
                  </a:lnTo>
                  <a:lnTo>
                    <a:pt x="1966" y="228"/>
                  </a:lnTo>
                  <a:lnTo>
                    <a:pt x="1902" y="198"/>
                  </a:lnTo>
                  <a:lnTo>
                    <a:pt x="1837" y="169"/>
                  </a:lnTo>
                  <a:lnTo>
                    <a:pt x="1770" y="143"/>
                  </a:lnTo>
                  <a:lnTo>
                    <a:pt x="1703" y="119"/>
                  </a:lnTo>
                  <a:lnTo>
                    <a:pt x="1634" y="97"/>
                  </a:lnTo>
                  <a:lnTo>
                    <a:pt x="1565" y="77"/>
                  </a:lnTo>
                  <a:lnTo>
                    <a:pt x="1495" y="60"/>
                  </a:lnTo>
                  <a:lnTo>
                    <a:pt x="1424" y="44"/>
                  </a:lnTo>
                  <a:lnTo>
                    <a:pt x="1352" y="31"/>
                  </a:lnTo>
                  <a:lnTo>
                    <a:pt x="1279" y="20"/>
                  </a:lnTo>
                  <a:lnTo>
                    <a:pt x="1206" y="11"/>
                  </a:lnTo>
                  <a:lnTo>
                    <a:pt x="1132" y="5"/>
                  </a:lnTo>
                  <a:lnTo>
                    <a:pt x="1057" y="2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rgbClr val="0070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1594" y="1458"/>
              <a:ext cx="2429" cy="2429"/>
            </a:xfrm>
            <a:custGeom>
              <a:avLst/>
              <a:gdLst/>
              <a:ahLst/>
              <a:cxnLst>
                <a:cxn ang="0">
                  <a:pos x="1137" y="2"/>
                </a:cxn>
                <a:cxn ang="0">
                  <a:pos x="988" y="21"/>
                </a:cxn>
                <a:cxn ang="0">
                  <a:pos x="844" y="57"/>
                </a:cxn>
                <a:cxn ang="0">
                  <a:pos x="708" y="110"/>
                </a:cxn>
                <a:cxn ang="0">
                  <a:pos x="581" y="178"/>
                </a:cxn>
                <a:cxn ang="0">
                  <a:pos x="463" y="260"/>
                </a:cxn>
                <a:cxn ang="0">
                  <a:pos x="355" y="356"/>
                </a:cxn>
                <a:cxn ang="0">
                  <a:pos x="260" y="463"/>
                </a:cxn>
                <a:cxn ang="0">
                  <a:pos x="178" y="581"/>
                </a:cxn>
                <a:cxn ang="0">
                  <a:pos x="110" y="708"/>
                </a:cxn>
                <a:cxn ang="0">
                  <a:pos x="57" y="845"/>
                </a:cxn>
                <a:cxn ang="0">
                  <a:pos x="21" y="988"/>
                </a:cxn>
                <a:cxn ang="0">
                  <a:pos x="2" y="1138"/>
                </a:cxn>
                <a:cxn ang="0">
                  <a:pos x="2" y="1291"/>
                </a:cxn>
                <a:cxn ang="0">
                  <a:pos x="21" y="1441"/>
                </a:cxn>
                <a:cxn ang="0">
                  <a:pos x="57" y="1584"/>
                </a:cxn>
                <a:cxn ang="0">
                  <a:pos x="110" y="1720"/>
                </a:cxn>
                <a:cxn ang="0">
                  <a:pos x="178" y="1848"/>
                </a:cxn>
                <a:cxn ang="0">
                  <a:pos x="260" y="1966"/>
                </a:cxn>
                <a:cxn ang="0">
                  <a:pos x="355" y="2073"/>
                </a:cxn>
                <a:cxn ang="0">
                  <a:pos x="463" y="2169"/>
                </a:cxn>
                <a:cxn ang="0">
                  <a:pos x="581" y="2251"/>
                </a:cxn>
                <a:cxn ang="0">
                  <a:pos x="708" y="2319"/>
                </a:cxn>
                <a:cxn ang="0">
                  <a:pos x="844" y="2372"/>
                </a:cxn>
                <a:cxn ang="0">
                  <a:pos x="988" y="2408"/>
                </a:cxn>
                <a:cxn ang="0">
                  <a:pos x="1137" y="2427"/>
                </a:cxn>
                <a:cxn ang="0">
                  <a:pos x="1291" y="2427"/>
                </a:cxn>
                <a:cxn ang="0">
                  <a:pos x="1441" y="2408"/>
                </a:cxn>
                <a:cxn ang="0">
                  <a:pos x="1584" y="2372"/>
                </a:cxn>
                <a:cxn ang="0">
                  <a:pos x="1720" y="2319"/>
                </a:cxn>
                <a:cxn ang="0">
                  <a:pos x="1848" y="2251"/>
                </a:cxn>
                <a:cxn ang="0">
                  <a:pos x="1966" y="2169"/>
                </a:cxn>
                <a:cxn ang="0">
                  <a:pos x="2073" y="2073"/>
                </a:cxn>
                <a:cxn ang="0">
                  <a:pos x="2168" y="1966"/>
                </a:cxn>
                <a:cxn ang="0">
                  <a:pos x="2250" y="1848"/>
                </a:cxn>
                <a:cxn ang="0">
                  <a:pos x="2319" y="1720"/>
                </a:cxn>
                <a:cxn ang="0">
                  <a:pos x="2371" y="1584"/>
                </a:cxn>
                <a:cxn ang="0">
                  <a:pos x="2408" y="1441"/>
                </a:cxn>
                <a:cxn ang="0">
                  <a:pos x="2426" y="1291"/>
                </a:cxn>
                <a:cxn ang="0">
                  <a:pos x="2426" y="1138"/>
                </a:cxn>
                <a:cxn ang="0">
                  <a:pos x="2408" y="988"/>
                </a:cxn>
                <a:cxn ang="0">
                  <a:pos x="2371" y="845"/>
                </a:cxn>
                <a:cxn ang="0">
                  <a:pos x="2319" y="708"/>
                </a:cxn>
                <a:cxn ang="0">
                  <a:pos x="2250" y="581"/>
                </a:cxn>
                <a:cxn ang="0">
                  <a:pos x="2168" y="463"/>
                </a:cxn>
                <a:cxn ang="0">
                  <a:pos x="2073" y="356"/>
                </a:cxn>
                <a:cxn ang="0">
                  <a:pos x="1966" y="260"/>
                </a:cxn>
                <a:cxn ang="0">
                  <a:pos x="1848" y="178"/>
                </a:cxn>
                <a:cxn ang="0">
                  <a:pos x="1720" y="110"/>
                </a:cxn>
                <a:cxn ang="0">
                  <a:pos x="1584" y="57"/>
                </a:cxn>
                <a:cxn ang="0">
                  <a:pos x="1441" y="21"/>
                </a:cxn>
                <a:cxn ang="0">
                  <a:pos x="1291" y="2"/>
                </a:cxn>
              </a:cxnLst>
              <a:rect l="0" t="0" r="r" b="b"/>
              <a:pathLst>
                <a:path w="2429" h="2429">
                  <a:moveTo>
                    <a:pt x="1214" y="0"/>
                  </a:moveTo>
                  <a:lnTo>
                    <a:pt x="1137" y="2"/>
                  </a:lnTo>
                  <a:lnTo>
                    <a:pt x="1062" y="9"/>
                  </a:lnTo>
                  <a:lnTo>
                    <a:pt x="988" y="21"/>
                  </a:lnTo>
                  <a:lnTo>
                    <a:pt x="915" y="37"/>
                  </a:lnTo>
                  <a:lnTo>
                    <a:pt x="844" y="57"/>
                  </a:lnTo>
                  <a:lnTo>
                    <a:pt x="775" y="82"/>
                  </a:lnTo>
                  <a:lnTo>
                    <a:pt x="708" y="110"/>
                  </a:lnTo>
                  <a:lnTo>
                    <a:pt x="643" y="142"/>
                  </a:lnTo>
                  <a:lnTo>
                    <a:pt x="581" y="178"/>
                  </a:lnTo>
                  <a:lnTo>
                    <a:pt x="520" y="218"/>
                  </a:lnTo>
                  <a:lnTo>
                    <a:pt x="463" y="260"/>
                  </a:lnTo>
                  <a:lnTo>
                    <a:pt x="408" y="307"/>
                  </a:lnTo>
                  <a:lnTo>
                    <a:pt x="355" y="356"/>
                  </a:lnTo>
                  <a:lnTo>
                    <a:pt x="306" y="408"/>
                  </a:lnTo>
                  <a:lnTo>
                    <a:pt x="260" y="463"/>
                  </a:lnTo>
                  <a:lnTo>
                    <a:pt x="217" y="521"/>
                  </a:lnTo>
                  <a:lnTo>
                    <a:pt x="178" y="581"/>
                  </a:lnTo>
                  <a:lnTo>
                    <a:pt x="142" y="644"/>
                  </a:lnTo>
                  <a:lnTo>
                    <a:pt x="110" y="708"/>
                  </a:lnTo>
                  <a:lnTo>
                    <a:pt x="81" y="776"/>
                  </a:lnTo>
                  <a:lnTo>
                    <a:pt x="57" y="845"/>
                  </a:lnTo>
                  <a:lnTo>
                    <a:pt x="37" y="915"/>
                  </a:lnTo>
                  <a:lnTo>
                    <a:pt x="21" y="988"/>
                  </a:lnTo>
                  <a:lnTo>
                    <a:pt x="9" y="1062"/>
                  </a:lnTo>
                  <a:lnTo>
                    <a:pt x="2" y="1138"/>
                  </a:lnTo>
                  <a:lnTo>
                    <a:pt x="0" y="1214"/>
                  </a:lnTo>
                  <a:lnTo>
                    <a:pt x="2" y="1291"/>
                  </a:lnTo>
                  <a:lnTo>
                    <a:pt x="9" y="1367"/>
                  </a:lnTo>
                  <a:lnTo>
                    <a:pt x="21" y="1441"/>
                  </a:lnTo>
                  <a:lnTo>
                    <a:pt x="37" y="1514"/>
                  </a:lnTo>
                  <a:lnTo>
                    <a:pt x="57" y="1584"/>
                  </a:lnTo>
                  <a:lnTo>
                    <a:pt x="81" y="1653"/>
                  </a:lnTo>
                  <a:lnTo>
                    <a:pt x="110" y="1720"/>
                  </a:lnTo>
                  <a:lnTo>
                    <a:pt x="142" y="1785"/>
                  </a:lnTo>
                  <a:lnTo>
                    <a:pt x="178" y="1848"/>
                  </a:lnTo>
                  <a:lnTo>
                    <a:pt x="217" y="1908"/>
                  </a:lnTo>
                  <a:lnTo>
                    <a:pt x="260" y="1966"/>
                  </a:lnTo>
                  <a:lnTo>
                    <a:pt x="306" y="2021"/>
                  </a:lnTo>
                  <a:lnTo>
                    <a:pt x="355" y="2073"/>
                  </a:lnTo>
                  <a:lnTo>
                    <a:pt x="408" y="2122"/>
                  </a:lnTo>
                  <a:lnTo>
                    <a:pt x="463" y="2169"/>
                  </a:lnTo>
                  <a:lnTo>
                    <a:pt x="520" y="2211"/>
                  </a:lnTo>
                  <a:lnTo>
                    <a:pt x="581" y="2251"/>
                  </a:lnTo>
                  <a:lnTo>
                    <a:pt x="643" y="2287"/>
                  </a:lnTo>
                  <a:lnTo>
                    <a:pt x="708" y="2319"/>
                  </a:lnTo>
                  <a:lnTo>
                    <a:pt x="775" y="2347"/>
                  </a:lnTo>
                  <a:lnTo>
                    <a:pt x="844" y="2372"/>
                  </a:lnTo>
                  <a:lnTo>
                    <a:pt x="915" y="2392"/>
                  </a:lnTo>
                  <a:lnTo>
                    <a:pt x="988" y="2408"/>
                  </a:lnTo>
                  <a:lnTo>
                    <a:pt x="1062" y="2420"/>
                  </a:lnTo>
                  <a:lnTo>
                    <a:pt x="1137" y="2427"/>
                  </a:lnTo>
                  <a:lnTo>
                    <a:pt x="1214" y="2429"/>
                  </a:lnTo>
                  <a:lnTo>
                    <a:pt x="1291" y="2427"/>
                  </a:lnTo>
                  <a:lnTo>
                    <a:pt x="1366" y="2420"/>
                  </a:lnTo>
                  <a:lnTo>
                    <a:pt x="1441" y="2408"/>
                  </a:lnTo>
                  <a:lnTo>
                    <a:pt x="1513" y="2392"/>
                  </a:lnTo>
                  <a:lnTo>
                    <a:pt x="1584" y="2372"/>
                  </a:lnTo>
                  <a:lnTo>
                    <a:pt x="1653" y="2347"/>
                  </a:lnTo>
                  <a:lnTo>
                    <a:pt x="1720" y="2319"/>
                  </a:lnTo>
                  <a:lnTo>
                    <a:pt x="1785" y="2287"/>
                  </a:lnTo>
                  <a:lnTo>
                    <a:pt x="1848" y="2251"/>
                  </a:lnTo>
                  <a:lnTo>
                    <a:pt x="1908" y="2211"/>
                  </a:lnTo>
                  <a:lnTo>
                    <a:pt x="1966" y="2169"/>
                  </a:lnTo>
                  <a:lnTo>
                    <a:pt x="2021" y="2122"/>
                  </a:lnTo>
                  <a:lnTo>
                    <a:pt x="2073" y="2073"/>
                  </a:lnTo>
                  <a:lnTo>
                    <a:pt x="2122" y="2021"/>
                  </a:lnTo>
                  <a:lnTo>
                    <a:pt x="2168" y="1966"/>
                  </a:lnTo>
                  <a:lnTo>
                    <a:pt x="2211" y="1908"/>
                  </a:lnTo>
                  <a:lnTo>
                    <a:pt x="2250" y="1848"/>
                  </a:lnTo>
                  <a:lnTo>
                    <a:pt x="2286" y="1785"/>
                  </a:lnTo>
                  <a:lnTo>
                    <a:pt x="2319" y="1720"/>
                  </a:lnTo>
                  <a:lnTo>
                    <a:pt x="2347" y="1653"/>
                  </a:lnTo>
                  <a:lnTo>
                    <a:pt x="2371" y="1584"/>
                  </a:lnTo>
                  <a:lnTo>
                    <a:pt x="2392" y="1514"/>
                  </a:lnTo>
                  <a:lnTo>
                    <a:pt x="2408" y="1441"/>
                  </a:lnTo>
                  <a:lnTo>
                    <a:pt x="2419" y="1367"/>
                  </a:lnTo>
                  <a:lnTo>
                    <a:pt x="2426" y="1291"/>
                  </a:lnTo>
                  <a:lnTo>
                    <a:pt x="2429" y="1214"/>
                  </a:lnTo>
                  <a:lnTo>
                    <a:pt x="2426" y="1138"/>
                  </a:lnTo>
                  <a:lnTo>
                    <a:pt x="2419" y="1062"/>
                  </a:lnTo>
                  <a:lnTo>
                    <a:pt x="2408" y="988"/>
                  </a:lnTo>
                  <a:lnTo>
                    <a:pt x="2392" y="915"/>
                  </a:lnTo>
                  <a:lnTo>
                    <a:pt x="2371" y="845"/>
                  </a:lnTo>
                  <a:lnTo>
                    <a:pt x="2347" y="776"/>
                  </a:lnTo>
                  <a:lnTo>
                    <a:pt x="2319" y="708"/>
                  </a:lnTo>
                  <a:lnTo>
                    <a:pt x="2286" y="644"/>
                  </a:lnTo>
                  <a:lnTo>
                    <a:pt x="2250" y="581"/>
                  </a:lnTo>
                  <a:lnTo>
                    <a:pt x="2211" y="521"/>
                  </a:lnTo>
                  <a:lnTo>
                    <a:pt x="2168" y="463"/>
                  </a:lnTo>
                  <a:lnTo>
                    <a:pt x="2122" y="408"/>
                  </a:lnTo>
                  <a:lnTo>
                    <a:pt x="2073" y="356"/>
                  </a:lnTo>
                  <a:lnTo>
                    <a:pt x="2021" y="307"/>
                  </a:lnTo>
                  <a:lnTo>
                    <a:pt x="1966" y="260"/>
                  </a:lnTo>
                  <a:lnTo>
                    <a:pt x="1908" y="218"/>
                  </a:lnTo>
                  <a:lnTo>
                    <a:pt x="1848" y="178"/>
                  </a:lnTo>
                  <a:lnTo>
                    <a:pt x="1785" y="142"/>
                  </a:lnTo>
                  <a:lnTo>
                    <a:pt x="1720" y="110"/>
                  </a:lnTo>
                  <a:lnTo>
                    <a:pt x="1653" y="82"/>
                  </a:lnTo>
                  <a:lnTo>
                    <a:pt x="1584" y="57"/>
                  </a:lnTo>
                  <a:lnTo>
                    <a:pt x="1513" y="37"/>
                  </a:lnTo>
                  <a:lnTo>
                    <a:pt x="1441" y="21"/>
                  </a:lnTo>
                  <a:lnTo>
                    <a:pt x="1366" y="9"/>
                  </a:lnTo>
                  <a:lnTo>
                    <a:pt x="1291" y="2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2" name="AutoShape 6"/>
            <p:cNvSpPr>
              <a:spLocks/>
            </p:cNvSpPr>
            <p:nvPr/>
          </p:nvSpPr>
          <p:spPr bwMode="auto">
            <a:xfrm>
              <a:off x="266" y="96"/>
              <a:ext cx="690" cy="202"/>
            </a:xfrm>
            <a:custGeom>
              <a:avLst/>
              <a:gdLst/>
              <a:ahLst/>
              <a:cxnLst>
                <a:cxn ang="0">
                  <a:pos x="637" y="202"/>
                </a:cxn>
                <a:cxn ang="0">
                  <a:pos x="637" y="202"/>
                </a:cxn>
                <a:cxn ang="0">
                  <a:pos x="573" y="200"/>
                </a:cxn>
                <a:cxn ang="0">
                  <a:pos x="525" y="184"/>
                </a:cxn>
                <a:cxn ang="0">
                  <a:pos x="610" y="196"/>
                </a:cxn>
                <a:cxn ang="0">
                  <a:pos x="639" y="198"/>
                </a:cxn>
                <a:cxn ang="0">
                  <a:pos x="644" y="200"/>
                </a:cxn>
                <a:cxn ang="0">
                  <a:pos x="523" y="200"/>
                </a:cxn>
                <a:cxn ang="0">
                  <a:pos x="574" y="199"/>
                </a:cxn>
                <a:cxn ang="0">
                  <a:pos x="524" y="196"/>
                </a:cxn>
                <a:cxn ang="0">
                  <a:pos x="582" y="198"/>
                </a:cxn>
                <a:cxn ang="0">
                  <a:pos x="610" y="198"/>
                </a:cxn>
                <a:cxn ang="0">
                  <a:pos x="639" y="197"/>
                </a:cxn>
                <a:cxn ang="0">
                  <a:pos x="639" y="196"/>
                </a:cxn>
                <a:cxn ang="0">
                  <a:pos x="474" y="180"/>
                </a:cxn>
                <a:cxn ang="0">
                  <a:pos x="538" y="193"/>
                </a:cxn>
                <a:cxn ang="0">
                  <a:pos x="582" y="194"/>
                </a:cxn>
                <a:cxn ang="0">
                  <a:pos x="662" y="190"/>
                </a:cxn>
                <a:cxn ang="0">
                  <a:pos x="308" y="188"/>
                </a:cxn>
                <a:cxn ang="0">
                  <a:pos x="513" y="190"/>
                </a:cxn>
                <a:cxn ang="0">
                  <a:pos x="582" y="194"/>
                </a:cxn>
                <a:cxn ang="0">
                  <a:pos x="647" y="178"/>
                </a:cxn>
                <a:cxn ang="0">
                  <a:pos x="317" y="192"/>
                </a:cxn>
                <a:cxn ang="0">
                  <a:pos x="468" y="192"/>
                </a:cxn>
                <a:cxn ang="0">
                  <a:pos x="535" y="190"/>
                </a:cxn>
                <a:cxn ang="0">
                  <a:pos x="278" y="176"/>
                </a:cxn>
                <a:cxn ang="0">
                  <a:pos x="238" y="148"/>
                </a:cxn>
                <a:cxn ang="0">
                  <a:pos x="645" y="190"/>
                </a:cxn>
                <a:cxn ang="0">
                  <a:pos x="638" y="179"/>
                </a:cxn>
                <a:cxn ang="0">
                  <a:pos x="434" y="180"/>
                </a:cxn>
                <a:cxn ang="0">
                  <a:pos x="642" y="188"/>
                </a:cxn>
                <a:cxn ang="0">
                  <a:pos x="324" y="182"/>
                </a:cxn>
                <a:cxn ang="0">
                  <a:pos x="300" y="182"/>
                </a:cxn>
                <a:cxn ang="0">
                  <a:pos x="647" y="182"/>
                </a:cxn>
                <a:cxn ang="0">
                  <a:pos x="621" y="182"/>
                </a:cxn>
                <a:cxn ang="0">
                  <a:pos x="284" y="142"/>
                </a:cxn>
                <a:cxn ang="0">
                  <a:pos x="616" y="180"/>
                </a:cxn>
                <a:cxn ang="0">
                  <a:pos x="205" y="162"/>
                </a:cxn>
                <a:cxn ang="0">
                  <a:pos x="592" y="175"/>
                </a:cxn>
                <a:cxn ang="0">
                  <a:pos x="193" y="144"/>
                </a:cxn>
                <a:cxn ang="0">
                  <a:pos x="604" y="176"/>
                </a:cxn>
                <a:cxn ang="0">
                  <a:pos x="540" y="158"/>
                </a:cxn>
                <a:cxn ang="0">
                  <a:pos x="585" y="172"/>
                </a:cxn>
                <a:cxn ang="0">
                  <a:pos x="572" y="152"/>
                </a:cxn>
                <a:cxn ang="0">
                  <a:pos x="571" y="150"/>
                </a:cxn>
                <a:cxn ang="0">
                  <a:pos x="557" y="162"/>
                </a:cxn>
                <a:cxn ang="0">
                  <a:pos x="539" y="138"/>
                </a:cxn>
                <a:cxn ang="0">
                  <a:pos x="426" y="126"/>
                </a:cxn>
                <a:cxn ang="0">
                  <a:pos x="51" y="106"/>
                </a:cxn>
                <a:cxn ang="0">
                  <a:pos x="505" y="122"/>
                </a:cxn>
                <a:cxn ang="0">
                  <a:pos x="314" y="134"/>
                </a:cxn>
                <a:cxn ang="0">
                  <a:pos x="184" y="102"/>
                </a:cxn>
                <a:cxn ang="0">
                  <a:pos x="305" y="132"/>
                </a:cxn>
                <a:cxn ang="0">
                  <a:pos x="311" y="42"/>
                </a:cxn>
                <a:cxn ang="0">
                  <a:pos x="443" y="127"/>
                </a:cxn>
                <a:cxn ang="0">
                  <a:pos x="224" y="84"/>
                </a:cxn>
                <a:cxn ang="0">
                  <a:pos x="277" y="118"/>
                </a:cxn>
                <a:cxn ang="0">
                  <a:pos x="65" y="82"/>
                </a:cxn>
                <a:cxn ang="0">
                  <a:pos x="142" y="15"/>
                </a:cxn>
                <a:cxn ang="0">
                  <a:pos x="280" y="86"/>
                </a:cxn>
                <a:cxn ang="0">
                  <a:pos x="220" y="82"/>
                </a:cxn>
                <a:cxn ang="0">
                  <a:pos x="307" y="40"/>
                </a:cxn>
                <a:cxn ang="0">
                  <a:pos x="283" y="8"/>
                </a:cxn>
              </a:cxnLst>
              <a:rect l="0" t="0" r="r" b="b"/>
              <a:pathLst>
                <a:path w="690" h="202">
                  <a:moveTo>
                    <a:pt x="3" y="186"/>
                  </a:moveTo>
                  <a:lnTo>
                    <a:pt x="1" y="190"/>
                  </a:lnTo>
                  <a:lnTo>
                    <a:pt x="4" y="192"/>
                  </a:lnTo>
                  <a:lnTo>
                    <a:pt x="3" y="198"/>
                  </a:lnTo>
                  <a:lnTo>
                    <a:pt x="1" y="198"/>
                  </a:lnTo>
                  <a:lnTo>
                    <a:pt x="0" y="202"/>
                  </a:lnTo>
                  <a:lnTo>
                    <a:pt x="83" y="202"/>
                  </a:lnTo>
                  <a:lnTo>
                    <a:pt x="78" y="200"/>
                  </a:lnTo>
                  <a:lnTo>
                    <a:pt x="523" y="200"/>
                  </a:lnTo>
                  <a:lnTo>
                    <a:pt x="80" y="192"/>
                  </a:lnTo>
                  <a:lnTo>
                    <a:pt x="80" y="190"/>
                  </a:lnTo>
                  <a:lnTo>
                    <a:pt x="251" y="190"/>
                  </a:lnTo>
                  <a:lnTo>
                    <a:pt x="250" y="188"/>
                  </a:lnTo>
                  <a:lnTo>
                    <a:pt x="103" y="188"/>
                  </a:lnTo>
                  <a:lnTo>
                    <a:pt x="3" y="186"/>
                  </a:lnTo>
                  <a:close/>
                  <a:moveTo>
                    <a:pt x="78" y="200"/>
                  </a:moveTo>
                  <a:lnTo>
                    <a:pt x="83" y="202"/>
                  </a:lnTo>
                  <a:lnTo>
                    <a:pt x="603" y="202"/>
                  </a:lnTo>
                  <a:lnTo>
                    <a:pt x="78" y="200"/>
                  </a:lnTo>
                  <a:close/>
                  <a:moveTo>
                    <a:pt x="603" y="200"/>
                  </a:moveTo>
                  <a:lnTo>
                    <a:pt x="78" y="200"/>
                  </a:lnTo>
                  <a:lnTo>
                    <a:pt x="603" y="202"/>
                  </a:lnTo>
                  <a:lnTo>
                    <a:pt x="605" y="202"/>
                  </a:lnTo>
                  <a:lnTo>
                    <a:pt x="603" y="200"/>
                  </a:lnTo>
                  <a:close/>
                  <a:moveTo>
                    <a:pt x="607" y="196"/>
                  </a:moveTo>
                  <a:lnTo>
                    <a:pt x="606" y="196"/>
                  </a:lnTo>
                  <a:lnTo>
                    <a:pt x="607" y="200"/>
                  </a:lnTo>
                  <a:lnTo>
                    <a:pt x="605" y="202"/>
                  </a:lnTo>
                  <a:lnTo>
                    <a:pt x="613" y="202"/>
                  </a:lnTo>
                  <a:lnTo>
                    <a:pt x="611" y="200"/>
                  </a:lnTo>
                  <a:lnTo>
                    <a:pt x="607" y="200"/>
                  </a:lnTo>
                  <a:lnTo>
                    <a:pt x="607" y="196"/>
                  </a:lnTo>
                  <a:close/>
                  <a:moveTo>
                    <a:pt x="635" y="198"/>
                  </a:moveTo>
                  <a:lnTo>
                    <a:pt x="614" y="198"/>
                  </a:lnTo>
                  <a:lnTo>
                    <a:pt x="614" y="200"/>
                  </a:lnTo>
                  <a:lnTo>
                    <a:pt x="613" y="202"/>
                  </a:lnTo>
                  <a:lnTo>
                    <a:pt x="636" y="202"/>
                  </a:lnTo>
                  <a:lnTo>
                    <a:pt x="635" y="198"/>
                  </a:lnTo>
                  <a:close/>
                  <a:moveTo>
                    <a:pt x="637" y="202"/>
                  </a:moveTo>
                  <a:lnTo>
                    <a:pt x="637" y="202"/>
                  </a:lnTo>
                  <a:close/>
                  <a:moveTo>
                    <a:pt x="638" y="200"/>
                  </a:moveTo>
                  <a:lnTo>
                    <a:pt x="638" y="200"/>
                  </a:lnTo>
                  <a:lnTo>
                    <a:pt x="638" y="202"/>
                  </a:lnTo>
                  <a:lnTo>
                    <a:pt x="638" y="200"/>
                  </a:lnTo>
                  <a:close/>
                  <a:moveTo>
                    <a:pt x="640" y="198"/>
                  </a:moveTo>
                  <a:lnTo>
                    <a:pt x="639" y="198"/>
                  </a:lnTo>
                  <a:lnTo>
                    <a:pt x="639" y="200"/>
                  </a:lnTo>
                  <a:lnTo>
                    <a:pt x="638" y="202"/>
                  </a:lnTo>
                  <a:lnTo>
                    <a:pt x="642" y="202"/>
                  </a:lnTo>
                  <a:lnTo>
                    <a:pt x="642" y="200"/>
                  </a:lnTo>
                  <a:lnTo>
                    <a:pt x="640" y="200"/>
                  </a:lnTo>
                  <a:lnTo>
                    <a:pt x="640" y="198"/>
                  </a:lnTo>
                  <a:close/>
                  <a:moveTo>
                    <a:pt x="642" y="200"/>
                  </a:moveTo>
                  <a:lnTo>
                    <a:pt x="642" y="200"/>
                  </a:lnTo>
                  <a:lnTo>
                    <a:pt x="642" y="202"/>
                  </a:lnTo>
                  <a:lnTo>
                    <a:pt x="642" y="200"/>
                  </a:lnTo>
                  <a:close/>
                  <a:moveTo>
                    <a:pt x="644" y="200"/>
                  </a:moveTo>
                  <a:lnTo>
                    <a:pt x="644" y="200"/>
                  </a:lnTo>
                  <a:lnTo>
                    <a:pt x="643" y="202"/>
                  </a:lnTo>
                  <a:lnTo>
                    <a:pt x="644" y="202"/>
                  </a:lnTo>
                  <a:lnTo>
                    <a:pt x="644" y="201"/>
                  </a:lnTo>
                  <a:lnTo>
                    <a:pt x="644" y="200"/>
                  </a:lnTo>
                  <a:close/>
                  <a:moveTo>
                    <a:pt x="644" y="202"/>
                  </a:moveTo>
                  <a:lnTo>
                    <a:pt x="643" y="202"/>
                  </a:lnTo>
                  <a:lnTo>
                    <a:pt x="644" y="202"/>
                  </a:lnTo>
                  <a:close/>
                  <a:moveTo>
                    <a:pt x="689" y="200"/>
                  </a:moveTo>
                  <a:lnTo>
                    <a:pt x="644" y="200"/>
                  </a:lnTo>
                  <a:lnTo>
                    <a:pt x="644" y="202"/>
                  </a:lnTo>
                  <a:lnTo>
                    <a:pt x="690" y="202"/>
                  </a:lnTo>
                  <a:lnTo>
                    <a:pt x="689" y="200"/>
                  </a:lnTo>
                  <a:close/>
                  <a:moveTo>
                    <a:pt x="636" y="198"/>
                  </a:moveTo>
                  <a:lnTo>
                    <a:pt x="636" y="198"/>
                  </a:lnTo>
                  <a:lnTo>
                    <a:pt x="636" y="200"/>
                  </a:lnTo>
                  <a:lnTo>
                    <a:pt x="637" y="202"/>
                  </a:lnTo>
                  <a:lnTo>
                    <a:pt x="636" y="200"/>
                  </a:lnTo>
                  <a:lnTo>
                    <a:pt x="636" y="198"/>
                  </a:lnTo>
                  <a:close/>
                  <a:moveTo>
                    <a:pt x="637" y="200"/>
                  </a:moveTo>
                  <a:lnTo>
                    <a:pt x="637" y="200"/>
                  </a:lnTo>
                  <a:lnTo>
                    <a:pt x="637" y="201"/>
                  </a:lnTo>
                  <a:lnTo>
                    <a:pt x="637" y="200"/>
                  </a:lnTo>
                  <a:close/>
                  <a:moveTo>
                    <a:pt x="524" y="200"/>
                  </a:moveTo>
                  <a:lnTo>
                    <a:pt x="523" y="200"/>
                  </a:lnTo>
                  <a:lnTo>
                    <a:pt x="529" y="200"/>
                  </a:lnTo>
                  <a:lnTo>
                    <a:pt x="524" y="200"/>
                  </a:lnTo>
                  <a:close/>
                  <a:moveTo>
                    <a:pt x="524" y="200"/>
                  </a:moveTo>
                  <a:lnTo>
                    <a:pt x="524" y="200"/>
                  </a:lnTo>
                  <a:lnTo>
                    <a:pt x="529" y="200"/>
                  </a:lnTo>
                  <a:lnTo>
                    <a:pt x="524" y="200"/>
                  </a:lnTo>
                  <a:close/>
                  <a:moveTo>
                    <a:pt x="528" y="190"/>
                  </a:moveTo>
                  <a:lnTo>
                    <a:pt x="526" y="190"/>
                  </a:lnTo>
                  <a:lnTo>
                    <a:pt x="526" y="192"/>
                  </a:lnTo>
                  <a:lnTo>
                    <a:pt x="526" y="197"/>
                  </a:lnTo>
                  <a:lnTo>
                    <a:pt x="524" y="200"/>
                  </a:lnTo>
                  <a:lnTo>
                    <a:pt x="529" y="200"/>
                  </a:lnTo>
                  <a:lnTo>
                    <a:pt x="541" y="200"/>
                  </a:lnTo>
                  <a:lnTo>
                    <a:pt x="538" y="198"/>
                  </a:lnTo>
                  <a:lnTo>
                    <a:pt x="535" y="198"/>
                  </a:lnTo>
                  <a:lnTo>
                    <a:pt x="535" y="196"/>
                  </a:lnTo>
                  <a:lnTo>
                    <a:pt x="528" y="196"/>
                  </a:lnTo>
                  <a:lnTo>
                    <a:pt x="528" y="194"/>
                  </a:lnTo>
                  <a:lnTo>
                    <a:pt x="528" y="192"/>
                  </a:lnTo>
                  <a:lnTo>
                    <a:pt x="528" y="190"/>
                  </a:lnTo>
                  <a:close/>
                  <a:moveTo>
                    <a:pt x="572" y="192"/>
                  </a:moveTo>
                  <a:lnTo>
                    <a:pt x="543" y="192"/>
                  </a:lnTo>
                  <a:lnTo>
                    <a:pt x="544" y="197"/>
                  </a:lnTo>
                  <a:lnTo>
                    <a:pt x="541" y="200"/>
                  </a:lnTo>
                  <a:lnTo>
                    <a:pt x="571" y="200"/>
                  </a:lnTo>
                  <a:lnTo>
                    <a:pt x="570" y="194"/>
                  </a:lnTo>
                  <a:lnTo>
                    <a:pt x="572" y="193"/>
                  </a:lnTo>
                  <a:lnTo>
                    <a:pt x="572" y="192"/>
                  </a:lnTo>
                  <a:close/>
                  <a:moveTo>
                    <a:pt x="573" y="200"/>
                  </a:moveTo>
                  <a:lnTo>
                    <a:pt x="573" y="200"/>
                  </a:lnTo>
                  <a:lnTo>
                    <a:pt x="574" y="200"/>
                  </a:lnTo>
                  <a:lnTo>
                    <a:pt x="573" y="200"/>
                  </a:lnTo>
                  <a:close/>
                  <a:moveTo>
                    <a:pt x="574" y="199"/>
                  </a:moveTo>
                  <a:lnTo>
                    <a:pt x="574" y="200"/>
                  </a:lnTo>
                  <a:lnTo>
                    <a:pt x="575" y="200"/>
                  </a:lnTo>
                  <a:lnTo>
                    <a:pt x="574" y="199"/>
                  </a:lnTo>
                  <a:close/>
                  <a:moveTo>
                    <a:pt x="576" y="198"/>
                  </a:moveTo>
                  <a:lnTo>
                    <a:pt x="575" y="198"/>
                  </a:lnTo>
                  <a:lnTo>
                    <a:pt x="575" y="199"/>
                  </a:lnTo>
                  <a:lnTo>
                    <a:pt x="575" y="200"/>
                  </a:lnTo>
                  <a:lnTo>
                    <a:pt x="576" y="198"/>
                  </a:lnTo>
                  <a:close/>
                  <a:moveTo>
                    <a:pt x="579" y="194"/>
                  </a:moveTo>
                  <a:lnTo>
                    <a:pt x="577" y="194"/>
                  </a:lnTo>
                  <a:lnTo>
                    <a:pt x="578" y="198"/>
                  </a:lnTo>
                  <a:lnTo>
                    <a:pt x="576" y="200"/>
                  </a:lnTo>
                  <a:lnTo>
                    <a:pt x="583" y="200"/>
                  </a:lnTo>
                  <a:lnTo>
                    <a:pt x="582" y="198"/>
                  </a:lnTo>
                  <a:lnTo>
                    <a:pt x="578" y="198"/>
                  </a:lnTo>
                  <a:lnTo>
                    <a:pt x="579" y="194"/>
                  </a:lnTo>
                  <a:close/>
                  <a:moveTo>
                    <a:pt x="583" y="198"/>
                  </a:moveTo>
                  <a:lnTo>
                    <a:pt x="583" y="198"/>
                  </a:lnTo>
                  <a:lnTo>
                    <a:pt x="583" y="200"/>
                  </a:lnTo>
                  <a:lnTo>
                    <a:pt x="583" y="198"/>
                  </a:lnTo>
                  <a:close/>
                  <a:moveTo>
                    <a:pt x="587" y="196"/>
                  </a:moveTo>
                  <a:lnTo>
                    <a:pt x="585" y="196"/>
                  </a:lnTo>
                  <a:lnTo>
                    <a:pt x="585" y="198"/>
                  </a:lnTo>
                  <a:lnTo>
                    <a:pt x="586" y="198"/>
                  </a:lnTo>
                  <a:lnTo>
                    <a:pt x="585" y="200"/>
                  </a:lnTo>
                  <a:lnTo>
                    <a:pt x="586" y="200"/>
                  </a:lnTo>
                  <a:lnTo>
                    <a:pt x="587" y="198"/>
                  </a:lnTo>
                  <a:lnTo>
                    <a:pt x="587" y="196"/>
                  </a:lnTo>
                  <a:close/>
                  <a:moveTo>
                    <a:pt x="586" y="200"/>
                  </a:moveTo>
                  <a:lnTo>
                    <a:pt x="586" y="200"/>
                  </a:lnTo>
                  <a:close/>
                  <a:moveTo>
                    <a:pt x="528" y="182"/>
                  </a:moveTo>
                  <a:lnTo>
                    <a:pt x="523" y="182"/>
                  </a:lnTo>
                  <a:lnTo>
                    <a:pt x="525" y="184"/>
                  </a:lnTo>
                  <a:lnTo>
                    <a:pt x="526" y="186"/>
                  </a:lnTo>
                  <a:lnTo>
                    <a:pt x="543" y="186"/>
                  </a:lnTo>
                  <a:lnTo>
                    <a:pt x="543" y="188"/>
                  </a:lnTo>
                  <a:lnTo>
                    <a:pt x="544" y="188"/>
                  </a:lnTo>
                  <a:lnTo>
                    <a:pt x="545" y="190"/>
                  </a:lnTo>
                  <a:lnTo>
                    <a:pt x="577" y="190"/>
                  </a:lnTo>
                  <a:lnTo>
                    <a:pt x="577" y="192"/>
                  </a:lnTo>
                  <a:lnTo>
                    <a:pt x="587" y="192"/>
                  </a:lnTo>
                  <a:lnTo>
                    <a:pt x="587" y="194"/>
                  </a:lnTo>
                  <a:lnTo>
                    <a:pt x="587" y="196"/>
                  </a:lnTo>
                  <a:lnTo>
                    <a:pt x="587" y="198"/>
                  </a:lnTo>
                  <a:lnTo>
                    <a:pt x="586" y="200"/>
                  </a:lnTo>
                  <a:lnTo>
                    <a:pt x="601" y="200"/>
                  </a:lnTo>
                  <a:lnTo>
                    <a:pt x="601" y="196"/>
                  </a:lnTo>
                  <a:lnTo>
                    <a:pt x="602" y="192"/>
                  </a:lnTo>
                  <a:lnTo>
                    <a:pt x="528" y="182"/>
                  </a:lnTo>
                  <a:close/>
                  <a:moveTo>
                    <a:pt x="604" y="194"/>
                  </a:moveTo>
                  <a:lnTo>
                    <a:pt x="603" y="194"/>
                  </a:lnTo>
                  <a:lnTo>
                    <a:pt x="602" y="196"/>
                  </a:lnTo>
                  <a:lnTo>
                    <a:pt x="602" y="200"/>
                  </a:lnTo>
                  <a:lnTo>
                    <a:pt x="602" y="199"/>
                  </a:lnTo>
                  <a:lnTo>
                    <a:pt x="602" y="198"/>
                  </a:lnTo>
                  <a:lnTo>
                    <a:pt x="603" y="196"/>
                  </a:lnTo>
                  <a:lnTo>
                    <a:pt x="604" y="196"/>
                  </a:lnTo>
                  <a:lnTo>
                    <a:pt x="604" y="194"/>
                  </a:lnTo>
                  <a:close/>
                  <a:moveTo>
                    <a:pt x="606" y="198"/>
                  </a:moveTo>
                  <a:lnTo>
                    <a:pt x="606" y="198"/>
                  </a:lnTo>
                  <a:lnTo>
                    <a:pt x="606" y="200"/>
                  </a:lnTo>
                  <a:lnTo>
                    <a:pt x="606" y="198"/>
                  </a:lnTo>
                  <a:close/>
                  <a:moveTo>
                    <a:pt x="609" y="198"/>
                  </a:moveTo>
                  <a:lnTo>
                    <a:pt x="607" y="198"/>
                  </a:lnTo>
                  <a:lnTo>
                    <a:pt x="607" y="200"/>
                  </a:lnTo>
                  <a:lnTo>
                    <a:pt x="608" y="200"/>
                  </a:lnTo>
                  <a:lnTo>
                    <a:pt x="609" y="198"/>
                  </a:lnTo>
                  <a:close/>
                  <a:moveTo>
                    <a:pt x="610" y="196"/>
                  </a:moveTo>
                  <a:lnTo>
                    <a:pt x="609" y="196"/>
                  </a:lnTo>
                  <a:lnTo>
                    <a:pt x="609" y="198"/>
                  </a:lnTo>
                  <a:lnTo>
                    <a:pt x="608" y="200"/>
                  </a:lnTo>
                  <a:lnTo>
                    <a:pt x="610" y="200"/>
                  </a:lnTo>
                  <a:lnTo>
                    <a:pt x="610" y="198"/>
                  </a:lnTo>
                  <a:lnTo>
                    <a:pt x="610" y="196"/>
                  </a:lnTo>
                  <a:close/>
                  <a:moveTo>
                    <a:pt x="612" y="198"/>
                  </a:moveTo>
                  <a:lnTo>
                    <a:pt x="610" y="198"/>
                  </a:lnTo>
                  <a:lnTo>
                    <a:pt x="610" y="200"/>
                  </a:lnTo>
                  <a:lnTo>
                    <a:pt x="612" y="200"/>
                  </a:lnTo>
                  <a:lnTo>
                    <a:pt x="612" y="198"/>
                  </a:lnTo>
                  <a:close/>
                  <a:moveTo>
                    <a:pt x="612" y="198"/>
                  </a:moveTo>
                  <a:lnTo>
                    <a:pt x="612" y="198"/>
                  </a:lnTo>
                  <a:lnTo>
                    <a:pt x="612" y="200"/>
                  </a:lnTo>
                  <a:lnTo>
                    <a:pt x="612" y="198"/>
                  </a:lnTo>
                  <a:close/>
                  <a:moveTo>
                    <a:pt x="613" y="198"/>
                  </a:moveTo>
                  <a:lnTo>
                    <a:pt x="612" y="198"/>
                  </a:lnTo>
                  <a:lnTo>
                    <a:pt x="612" y="200"/>
                  </a:lnTo>
                  <a:lnTo>
                    <a:pt x="613" y="200"/>
                  </a:lnTo>
                  <a:lnTo>
                    <a:pt x="613" y="198"/>
                  </a:lnTo>
                  <a:close/>
                  <a:moveTo>
                    <a:pt x="613" y="198"/>
                  </a:moveTo>
                  <a:lnTo>
                    <a:pt x="613" y="200"/>
                  </a:lnTo>
                  <a:lnTo>
                    <a:pt x="613" y="198"/>
                  </a:lnTo>
                  <a:close/>
                  <a:moveTo>
                    <a:pt x="614" y="198"/>
                  </a:moveTo>
                  <a:lnTo>
                    <a:pt x="613" y="198"/>
                  </a:lnTo>
                  <a:lnTo>
                    <a:pt x="613" y="200"/>
                  </a:lnTo>
                  <a:lnTo>
                    <a:pt x="614" y="198"/>
                  </a:lnTo>
                  <a:close/>
                  <a:moveTo>
                    <a:pt x="637" y="198"/>
                  </a:moveTo>
                  <a:lnTo>
                    <a:pt x="637" y="198"/>
                  </a:lnTo>
                  <a:lnTo>
                    <a:pt x="637" y="200"/>
                  </a:lnTo>
                  <a:lnTo>
                    <a:pt x="637" y="198"/>
                  </a:lnTo>
                  <a:close/>
                  <a:moveTo>
                    <a:pt x="638" y="198"/>
                  </a:moveTo>
                  <a:lnTo>
                    <a:pt x="638" y="198"/>
                  </a:lnTo>
                  <a:lnTo>
                    <a:pt x="638" y="200"/>
                  </a:lnTo>
                  <a:lnTo>
                    <a:pt x="638" y="198"/>
                  </a:lnTo>
                  <a:close/>
                  <a:moveTo>
                    <a:pt x="639" y="198"/>
                  </a:moveTo>
                  <a:lnTo>
                    <a:pt x="638" y="198"/>
                  </a:lnTo>
                  <a:lnTo>
                    <a:pt x="638" y="200"/>
                  </a:lnTo>
                  <a:lnTo>
                    <a:pt x="639" y="200"/>
                  </a:lnTo>
                  <a:lnTo>
                    <a:pt x="639" y="198"/>
                  </a:lnTo>
                  <a:close/>
                  <a:moveTo>
                    <a:pt x="639" y="200"/>
                  </a:moveTo>
                  <a:lnTo>
                    <a:pt x="639" y="200"/>
                  </a:lnTo>
                  <a:close/>
                  <a:moveTo>
                    <a:pt x="640" y="198"/>
                  </a:moveTo>
                  <a:lnTo>
                    <a:pt x="640" y="198"/>
                  </a:lnTo>
                  <a:lnTo>
                    <a:pt x="640" y="200"/>
                  </a:lnTo>
                  <a:lnTo>
                    <a:pt x="640" y="198"/>
                  </a:lnTo>
                  <a:close/>
                  <a:moveTo>
                    <a:pt x="641" y="198"/>
                  </a:moveTo>
                  <a:lnTo>
                    <a:pt x="640" y="198"/>
                  </a:lnTo>
                  <a:lnTo>
                    <a:pt x="640" y="200"/>
                  </a:lnTo>
                  <a:lnTo>
                    <a:pt x="641" y="198"/>
                  </a:lnTo>
                  <a:close/>
                  <a:moveTo>
                    <a:pt x="641" y="198"/>
                  </a:moveTo>
                  <a:lnTo>
                    <a:pt x="641" y="198"/>
                  </a:lnTo>
                  <a:lnTo>
                    <a:pt x="640" y="200"/>
                  </a:lnTo>
                  <a:lnTo>
                    <a:pt x="641" y="200"/>
                  </a:lnTo>
                  <a:lnTo>
                    <a:pt x="641" y="198"/>
                  </a:lnTo>
                  <a:close/>
                  <a:moveTo>
                    <a:pt x="642" y="198"/>
                  </a:moveTo>
                  <a:lnTo>
                    <a:pt x="641" y="198"/>
                  </a:lnTo>
                  <a:lnTo>
                    <a:pt x="641" y="200"/>
                  </a:lnTo>
                  <a:lnTo>
                    <a:pt x="642" y="198"/>
                  </a:lnTo>
                  <a:close/>
                  <a:moveTo>
                    <a:pt x="643" y="198"/>
                  </a:moveTo>
                  <a:lnTo>
                    <a:pt x="642" y="198"/>
                  </a:lnTo>
                  <a:lnTo>
                    <a:pt x="641" y="200"/>
                  </a:lnTo>
                  <a:lnTo>
                    <a:pt x="642" y="200"/>
                  </a:lnTo>
                  <a:lnTo>
                    <a:pt x="643" y="198"/>
                  </a:lnTo>
                  <a:close/>
                  <a:moveTo>
                    <a:pt x="643" y="198"/>
                  </a:moveTo>
                  <a:lnTo>
                    <a:pt x="642" y="200"/>
                  </a:lnTo>
                  <a:lnTo>
                    <a:pt x="643" y="198"/>
                  </a:lnTo>
                  <a:close/>
                  <a:moveTo>
                    <a:pt x="643" y="198"/>
                  </a:moveTo>
                  <a:lnTo>
                    <a:pt x="643" y="198"/>
                  </a:lnTo>
                  <a:lnTo>
                    <a:pt x="643" y="200"/>
                  </a:lnTo>
                  <a:lnTo>
                    <a:pt x="644" y="200"/>
                  </a:lnTo>
                  <a:lnTo>
                    <a:pt x="643" y="198"/>
                  </a:lnTo>
                  <a:close/>
                  <a:moveTo>
                    <a:pt x="639" y="196"/>
                  </a:moveTo>
                  <a:lnTo>
                    <a:pt x="642" y="198"/>
                  </a:lnTo>
                  <a:lnTo>
                    <a:pt x="644" y="198"/>
                  </a:lnTo>
                  <a:lnTo>
                    <a:pt x="644" y="200"/>
                  </a:lnTo>
                  <a:lnTo>
                    <a:pt x="676" y="200"/>
                  </a:lnTo>
                  <a:lnTo>
                    <a:pt x="639" y="196"/>
                  </a:lnTo>
                  <a:close/>
                  <a:moveTo>
                    <a:pt x="640" y="196"/>
                  </a:moveTo>
                  <a:lnTo>
                    <a:pt x="639" y="196"/>
                  </a:lnTo>
                  <a:lnTo>
                    <a:pt x="676" y="200"/>
                  </a:lnTo>
                  <a:lnTo>
                    <a:pt x="640" y="196"/>
                  </a:lnTo>
                  <a:close/>
                  <a:moveTo>
                    <a:pt x="605" y="178"/>
                  </a:moveTo>
                  <a:lnTo>
                    <a:pt x="604" y="190"/>
                  </a:lnTo>
                  <a:lnTo>
                    <a:pt x="603" y="192"/>
                  </a:lnTo>
                  <a:lnTo>
                    <a:pt x="676" y="200"/>
                  </a:lnTo>
                  <a:lnTo>
                    <a:pt x="689" y="200"/>
                  </a:lnTo>
                  <a:lnTo>
                    <a:pt x="687" y="198"/>
                  </a:lnTo>
                  <a:lnTo>
                    <a:pt x="684" y="198"/>
                  </a:lnTo>
                  <a:lnTo>
                    <a:pt x="681" y="196"/>
                  </a:lnTo>
                  <a:lnTo>
                    <a:pt x="666" y="196"/>
                  </a:lnTo>
                  <a:lnTo>
                    <a:pt x="659" y="194"/>
                  </a:lnTo>
                  <a:lnTo>
                    <a:pt x="658" y="194"/>
                  </a:lnTo>
                  <a:lnTo>
                    <a:pt x="645" y="190"/>
                  </a:lnTo>
                  <a:lnTo>
                    <a:pt x="644" y="190"/>
                  </a:lnTo>
                  <a:lnTo>
                    <a:pt x="639" y="188"/>
                  </a:lnTo>
                  <a:lnTo>
                    <a:pt x="638" y="188"/>
                  </a:lnTo>
                  <a:lnTo>
                    <a:pt x="637" y="188"/>
                  </a:lnTo>
                  <a:lnTo>
                    <a:pt x="632" y="186"/>
                  </a:lnTo>
                  <a:lnTo>
                    <a:pt x="631" y="186"/>
                  </a:lnTo>
                  <a:lnTo>
                    <a:pt x="618" y="182"/>
                  </a:lnTo>
                  <a:lnTo>
                    <a:pt x="617" y="182"/>
                  </a:lnTo>
                  <a:lnTo>
                    <a:pt x="611" y="180"/>
                  </a:lnTo>
                  <a:lnTo>
                    <a:pt x="609" y="180"/>
                  </a:lnTo>
                  <a:lnTo>
                    <a:pt x="607" y="179"/>
                  </a:lnTo>
                  <a:lnTo>
                    <a:pt x="605" y="178"/>
                  </a:lnTo>
                  <a:close/>
                  <a:moveTo>
                    <a:pt x="523" y="200"/>
                  </a:moveTo>
                  <a:lnTo>
                    <a:pt x="523" y="200"/>
                  </a:lnTo>
                  <a:lnTo>
                    <a:pt x="524" y="200"/>
                  </a:lnTo>
                  <a:lnTo>
                    <a:pt x="523" y="200"/>
                  </a:lnTo>
                  <a:close/>
                  <a:moveTo>
                    <a:pt x="80" y="190"/>
                  </a:moveTo>
                  <a:lnTo>
                    <a:pt x="80" y="192"/>
                  </a:lnTo>
                  <a:lnTo>
                    <a:pt x="523" y="200"/>
                  </a:lnTo>
                  <a:lnTo>
                    <a:pt x="350" y="196"/>
                  </a:lnTo>
                  <a:lnTo>
                    <a:pt x="320" y="196"/>
                  </a:lnTo>
                  <a:lnTo>
                    <a:pt x="319" y="196"/>
                  </a:lnTo>
                  <a:lnTo>
                    <a:pt x="80" y="190"/>
                  </a:lnTo>
                  <a:close/>
                  <a:moveTo>
                    <a:pt x="332" y="178"/>
                  </a:moveTo>
                  <a:lnTo>
                    <a:pt x="326" y="178"/>
                  </a:lnTo>
                  <a:lnTo>
                    <a:pt x="327" y="188"/>
                  </a:lnTo>
                  <a:lnTo>
                    <a:pt x="321" y="196"/>
                  </a:lnTo>
                  <a:lnTo>
                    <a:pt x="523" y="200"/>
                  </a:lnTo>
                  <a:lnTo>
                    <a:pt x="519" y="198"/>
                  </a:lnTo>
                  <a:lnTo>
                    <a:pt x="446" y="198"/>
                  </a:lnTo>
                  <a:lnTo>
                    <a:pt x="439" y="196"/>
                  </a:lnTo>
                  <a:lnTo>
                    <a:pt x="436" y="196"/>
                  </a:lnTo>
                  <a:lnTo>
                    <a:pt x="434" y="194"/>
                  </a:lnTo>
                  <a:lnTo>
                    <a:pt x="433" y="190"/>
                  </a:lnTo>
                  <a:lnTo>
                    <a:pt x="329" y="186"/>
                  </a:lnTo>
                  <a:lnTo>
                    <a:pt x="332" y="178"/>
                  </a:lnTo>
                  <a:close/>
                  <a:moveTo>
                    <a:pt x="639" y="198"/>
                  </a:moveTo>
                  <a:lnTo>
                    <a:pt x="639" y="198"/>
                  </a:lnTo>
                  <a:lnTo>
                    <a:pt x="639" y="200"/>
                  </a:lnTo>
                  <a:lnTo>
                    <a:pt x="639" y="198"/>
                  </a:lnTo>
                  <a:close/>
                  <a:moveTo>
                    <a:pt x="572" y="193"/>
                  </a:moveTo>
                  <a:lnTo>
                    <a:pt x="571" y="194"/>
                  </a:lnTo>
                  <a:lnTo>
                    <a:pt x="571" y="196"/>
                  </a:lnTo>
                  <a:lnTo>
                    <a:pt x="571" y="198"/>
                  </a:lnTo>
                  <a:lnTo>
                    <a:pt x="573" y="200"/>
                  </a:lnTo>
                  <a:lnTo>
                    <a:pt x="572" y="198"/>
                  </a:lnTo>
                  <a:lnTo>
                    <a:pt x="572" y="197"/>
                  </a:lnTo>
                  <a:lnTo>
                    <a:pt x="572" y="195"/>
                  </a:lnTo>
                  <a:lnTo>
                    <a:pt x="572" y="193"/>
                  </a:lnTo>
                  <a:close/>
                  <a:moveTo>
                    <a:pt x="574" y="198"/>
                  </a:moveTo>
                  <a:lnTo>
                    <a:pt x="573" y="198"/>
                  </a:lnTo>
                  <a:lnTo>
                    <a:pt x="574" y="199"/>
                  </a:lnTo>
                  <a:lnTo>
                    <a:pt x="574" y="198"/>
                  </a:lnTo>
                  <a:close/>
                  <a:moveTo>
                    <a:pt x="468" y="192"/>
                  </a:moveTo>
                  <a:lnTo>
                    <a:pt x="451" y="192"/>
                  </a:lnTo>
                  <a:lnTo>
                    <a:pt x="449" y="194"/>
                  </a:lnTo>
                  <a:lnTo>
                    <a:pt x="446" y="198"/>
                  </a:lnTo>
                  <a:lnTo>
                    <a:pt x="465" y="198"/>
                  </a:lnTo>
                  <a:lnTo>
                    <a:pt x="463" y="196"/>
                  </a:lnTo>
                  <a:lnTo>
                    <a:pt x="462" y="194"/>
                  </a:lnTo>
                  <a:lnTo>
                    <a:pt x="465" y="194"/>
                  </a:lnTo>
                  <a:lnTo>
                    <a:pt x="468" y="192"/>
                  </a:lnTo>
                  <a:close/>
                  <a:moveTo>
                    <a:pt x="466" y="196"/>
                  </a:moveTo>
                  <a:lnTo>
                    <a:pt x="466" y="196"/>
                  </a:lnTo>
                  <a:lnTo>
                    <a:pt x="467" y="198"/>
                  </a:lnTo>
                  <a:lnTo>
                    <a:pt x="472" y="198"/>
                  </a:lnTo>
                  <a:lnTo>
                    <a:pt x="466" y="196"/>
                  </a:lnTo>
                  <a:close/>
                  <a:moveTo>
                    <a:pt x="478" y="188"/>
                  </a:moveTo>
                  <a:lnTo>
                    <a:pt x="475" y="188"/>
                  </a:lnTo>
                  <a:lnTo>
                    <a:pt x="475" y="194"/>
                  </a:lnTo>
                  <a:lnTo>
                    <a:pt x="472" y="198"/>
                  </a:lnTo>
                  <a:lnTo>
                    <a:pt x="514" y="198"/>
                  </a:lnTo>
                  <a:lnTo>
                    <a:pt x="513" y="194"/>
                  </a:lnTo>
                  <a:lnTo>
                    <a:pt x="491" y="194"/>
                  </a:lnTo>
                  <a:lnTo>
                    <a:pt x="477" y="192"/>
                  </a:lnTo>
                  <a:lnTo>
                    <a:pt x="478" y="188"/>
                  </a:lnTo>
                  <a:close/>
                  <a:moveTo>
                    <a:pt x="518" y="198"/>
                  </a:moveTo>
                  <a:lnTo>
                    <a:pt x="519" y="198"/>
                  </a:lnTo>
                  <a:lnTo>
                    <a:pt x="520" y="198"/>
                  </a:lnTo>
                  <a:lnTo>
                    <a:pt x="519" y="198"/>
                  </a:lnTo>
                  <a:lnTo>
                    <a:pt x="518" y="198"/>
                  </a:lnTo>
                  <a:close/>
                  <a:moveTo>
                    <a:pt x="519" y="196"/>
                  </a:moveTo>
                  <a:lnTo>
                    <a:pt x="519" y="198"/>
                  </a:lnTo>
                  <a:lnTo>
                    <a:pt x="520" y="198"/>
                  </a:lnTo>
                  <a:lnTo>
                    <a:pt x="522" y="198"/>
                  </a:lnTo>
                  <a:lnTo>
                    <a:pt x="519" y="196"/>
                  </a:lnTo>
                  <a:close/>
                  <a:moveTo>
                    <a:pt x="528" y="188"/>
                  </a:moveTo>
                  <a:lnTo>
                    <a:pt x="525" y="188"/>
                  </a:lnTo>
                  <a:lnTo>
                    <a:pt x="526" y="191"/>
                  </a:lnTo>
                  <a:lnTo>
                    <a:pt x="526" y="193"/>
                  </a:lnTo>
                  <a:lnTo>
                    <a:pt x="525" y="194"/>
                  </a:lnTo>
                  <a:lnTo>
                    <a:pt x="524" y="196"/>
                  </a:lnTo>
                  <a:lnTo>
                    <a:pt x="522" y="198"/>
                  </a:lnTo>
                  <a:lnTo>
                    <a:pt x="524" y="196"/>
                  </a:lnTo>
                  <a:lnTo>
                    <a:pt x="526" y="194"/>
                  </a:lnTo>
                  <a:lnTo>
                    <a:pt x="526" y="190"/>
                  </a:lnTo>
                  <a:lnTo>
                    <a:pt x="528" y="190"/>
                  </a:lnTo>
                  <a:lnTo>
                    <a:pt x="528" y="188"/>
                  </a:lnTo>
                  <a:close/>
                  <a:moveTo>
                    <a:pt x="536" y="196"/>
                  </a:moveTo>
                  <a:lnTo>
                    <a:pt x="536" y="196"/>
                  </a:lnTo>
                  <a:lnTo>
                    <a:pt x="536" y="198"/>
                  </a:lnTo>
                  <a:lnTo>
                    <a:pt x="537" y="198"/>
                  </a:lnTo>
                  <a:lnTo>
                    <a:pt x="536" y="196"/>
                  </a:lnTo>
                  <a:close/>
                  <a:moveTo>
                    <a:pt x="574" y="190"/>
                  </a:moveTo>
                  <a:lnTo>
                    <a:pt x="543" y="190"/>
                  </a:lnTo>
                  <a:lnTo>
                    <a:pt x="543" y="192"/>
                  </a:lnTo>
                  <a:lnTo>
                    <a:pt x="543" y="194"/>
                  </a:lnTo>
                  <a:lnTo>
                    <a:pt x="542" y="198"/>
                  </a:lnTo>
                  <a:lnTo>
                    <a:pt x="543" y="197"/>
                  </a:lnTo>
                  <a:lnTo>
                    <a:pt x="543" y="196"/>
                  </a:lnTo>
                  <a:lnTo>
                    <a:pt x="543" y="192"/>
                  </a:lnTo>
                  <a:lnTo>
                    <a:pt x="574" y="192"/>
                  </a:lnTo>
                  <a:lnTo>
                    <a:pt x="574" y="190"/>
                  </a:lnTo>
                  <a:close/>
                  <a:moveTo>
                    <a:pt x="577" y="196"/>
                  </a:moveTo>
                  <a:lnTo>
                    <a:pt x="575" y="196"/>
                  </a:lnTo>
                  <a:lnTo>
                    <a:pt x="576" y="198"/>
                  </a:lnTo>
                  <a:lnTo>
                    <a:pt x="577" y="196"/>
                  </a:lnTo>
                  <a:close/>
                  <a:moveTo>
                    <a:pt x="577" y="196"/>
                  </a:moveTo>
                  <a:lnTo>
                    <a:pt x="577" y="196"/>
                  </a:lnTo>
                  <a:lnTo>
                    <a:pt x="576" y="198"/>
                  </a:lnTo>
                  <a:lnTo>
                    <a:pt x="577" y="198"/>
                  </a:lnTo>
                  <a:lnTo>
                    <a:pt x="577" y="196"/>
                  </a:lnTo>
                  <a:close/>
                  <a:moveTo>
                    <a:pt x="580" y="196"/>
                  </a:moveTo>
                  <a:lnTo>
                    <a:pt x="579" y="196"/>
                  </a:lnTo>
                  <a:lnTo>
                    <a:pt x="578" y="198"/>
                  </a:lnTo>
                  <a:lnTo>
                    <a:pt x="580" y="198"/>
                  </a:lnTo>
                  <a:lnTo>
                    <a:pt x="580" y="196"/>
                  </a:lnTo>
                  <a:close/>
                  <a:moveTo>
                    <a:pt x="580" y="196"/>
                  </a:moveTo>
                  <a:lnTo>
                    <a:pt x="580" y="198"/>
                  </a:lnTo>
                  <a:lnTo>
                    <a:pt x="582" y="198"/>
                  </a:lnTo>
                  <a:lnTo>
                    <a:pt x="580" y="196"/>
                  </a:lnTo>
                  <a:close/>
                  <a:moveTo>
                    <a:pt x="582" y="194"/>
                  </a:moveTo>
                  <a:lnTo>
                    <a:pt x="580" y="194"/>
                  </a:lnTo>
                  <a:lnTo>
                    <a:pt x="580" y="197"/>
                  </a:lnTo>
                  <a:lnTo>
                    <a:pt x="582" y="198"/>
                  </a:lnTo>
                  <a:lnTo>
                    <a:pt x="584" y="198"/>
                  </a:lnTo>
                  <a:lnTo>
                    <a:pt x="584" y="196"/>
                  </a:lnTo>
                  <a:lnTo>
                    <a:pt x="582" y="196"/>
                  </a:lnTo>
                  <a:lnTo>
                    <a:pt x="582" y="194"/>
                  </a:lnTo>
                  <a:close/>
                  <a:moveTo>
                    <a:pt x="585" y="196"/>
                  </a:moveTo>
                  <a:lnTo>
                    <a:pt x="584" y="196"/>
                  </a:lnTo>
                  <a:lnTo>
                    <a:pt x="584" y="198"/>
                  </a:lnTo>
                  <a:lnTo>
                    <a:pt x="585" y="198"/>
                  </a:lnTo>
                  <a:lnTo>
                    <a:pt x="585" y="196"/>
                  </a:lnTo>
                  <a:close/>
                  <a:moveTo>
                    <a:pt x="604" y="196"/>
                  </a:moveTo>
                  <a:lnTo>
                    <a:pt x="603" y="196"/>
                  </a:lnTo>
                  <a:lnTo>
                    <a:pt x="603" y="198"/>
                  </a:lnTo>
                  <a:lnTo>
                    <a:pt x="604" y="196"/>
                  </a:lnTo>
                  <a:close/>
                  <a:moveTo>
                    <a:pt x="605" y="196"/>
                  </a:moveTo>
                  <a:lnTo>
                    <a:pt x="604" y="196"/>
                  </a:lnTo>
                  <a:lnTo>
                    <a:pt x="605" y="198"/>
                  </a:lnTo>
                  <a:lnTo>
                    <a:pt x="605" y="196"/>
                  </a:lnTo>
                  <a:close/>
                  <a:moveTo>
                    <a:pt x="606" y="198"/>
                  </a:moveTo>
                  <a:lnTo>
                    <a:pt x="606" y="198"/>
                  </a:lnTo>
                  <a:close/>
                  <a:moveTo>
                    <a:pt x="608" y="196"/>
                  </a:moveTo>
                  <a:lnTo>
                    <a:pt x="607" y="196"/>
                  </a:lnTo>
                  <a:lnTo>
                    <a:pt x="607" y="198"/>
                  </a:lnTo>
                  <a:lnTo>
                    <a:pt x="608" y="198"/>
                  </a:lnTo>
                  <a:lnTo>
                    <a:pt x="608" y="196"/>
                  </a:lnTo>
                  <a:close/>
                  <a:moveTo>
                    <a:pt x="609" y="196"/>
                  </a:moveTo>
                  <a:lnTo>
                    <a:pt x="608" y="196"/>
                  </a:lnTo>
                  <a:lnTo>
                    <a:pt x="608" y="198"/>
                  </a:lnTo>
                  <a:lnTo>
                    <a:pt x="609" y="198"/>
                  </a:lnTo>
                  <a:lnTo>
                    <a:pt x="609" y="196"/>
                  </a:lnTo>
                  <a:close/>
                  <a:moveTo>
                    <a:pt x="610" y="196"/>
                  </a:moveTo>
                  <a:lnTo>
                    <a:pt x="610" y="196"/>
                  </a:lnTo>
                  <a:lnTo>
                    <a:pt x="610" y="198"/>
                  </a:lnTo>
                  <a:lnTo>
                    <a:pt x="610" y="196"/>
                  </a:lnTo>
                  <a:close/>
                  <a:moveTo>
                    <a:pt x="611" y="196"/>
                  </a:moveTo>
                  <a:lnTo>
                    <a:pt x="610" y="196"/>
                  </a:lnTo>
                  <a:lnTo>
                    <a:pt x="610" y="198"/>
                  </a:lnTo>
                  <a:lnTo>
                    <a:pt x="611" y="198"/>
                  </a:lnTo>
                  <a:lnTo>
                    <a:pt x="611" y="196"/>
                  </a:lnTo>
                  <a:close/>
                  <a:moveTo>
                    <a:pt x="613" y="196"/>
                  </a:moveTo>
                  <a:lnTo>
                    <a:pt x="611" y="196"/>
                  </a:lnTo>
                  <a:lnTo>
                    <a:pt x="611" y="198"/>
                  </a:lnTo>
                  <a:lnTo>
                    <a:pt x="613" y="198"/>
                  </a:lnTo>
                  <a:lnTo>
                    <a:pt x="613" y="196"/>
                  </a:lnTo>
                  <a:close/>
                  <a:moveTo>
                    <a:pt x="620" y="194"/>
                  </a:moveTo>
                  <a:lnTo>
                    <a:pt x="613" y="194"/>
                  </a:lnTo>
                  <a:lnTo>
                    <a:pt x="614" y="196"/>
                  </a:lnTo>
                  <a:lnTo>
                    <a:pt x="614" y="198"/>
                  </a:lnTo>
                  <a:lnTo>
                    <a:pt x="637" y="198"/>
                  </a:lnTo>
                  <a:lnTo>
                    <a:pt x="637" y="196"/>
                  </a:lnTo>
                  <a:lnTo>
                    <a:pt x="620" y="194"/>
                  </a:lnTo>
                  <a:close/>
                  <a:moveTo>
                    <a:pt x="604" y="165"/>
                  </a:moveTo>
                  <a:lnTo>
                    <a:pt x="604" y="170"/>
                  </a:lnTo>
                  <a:lnTo>
                    <a:pt x="604" y="180"/>
                  </a:lnTo>
                  <a:lnTo>
                    <a:pt x="603" y="190"/>
                  </a:lnTo>
                  <a:lnTo>
                    <a:pt x="603" y="192"/>
                  </a:lnTo>
                  <a:lnTo>
                    <a:pt x="637" y="196"/>
                  </a:lnTo>
                  <a:lnTo>
                    <a:pt x="637" y="198"/>
                  </a:lnTo>
                  <a:lnTo>
                    <a:pt x="639" y="198"/>
                  </a:lnTo>
                  <a:lnTo>
                    <a:pt x="639" y="196"/>
                  </a:lnTo>
                  <a:lnTo>
                    <a:pt x="638" y="196"/>
                  </a:lnTo>
                  <a:lnTo>
                    <a:pt x="640" y="196"/>
                  </a:lnTo>
                  <a:lnTo>
                    <a:pt x="603" y="192"/>
                  </a:lnTo>
                  <a:lnTo>
                    <a:pt x="604" y="190"/>
                  </a:lnTo>
                  <a:lnTo>
                    <a:pt x="605" y="178"/>
                  </a:lnTo>
                  <a:lnTo>
                    <a:pt x="604" y="166"/>
                  </a:lnTo>
                  <a:lnTo>
                    <a:pt x="604" y="165"/>
                  </a:lnTo>
                  <a:close/>
                  <a:moveTo>
                    <a:pt x="639" y="196"/>
                  </a:moveTo>
                  <a:lnTo>
                    <a:pt x="639" y="198"/>
                  </a:lnTo>
                  <a:lnTo>
                    <a:pt x="640" y="198"/>
                  </a:lnTo>
                  <a:lnTo>
                    <a:pt x="639" y="197"/>
                  </a:lnTo>
                  <a:lnTo>
                    <a:pt x="639" y="196"/>
                  </a:lnTo>
                  <a:close/>
                  <a:moveTo>
                    <a:pt x="639" y="196"/>
                  </a:moveTo>
                  <a:lnTo>
                    <a:pt x="640" y="198"/>
                  </a:lnTo>
                  <a:lnTo>
                    <a:pt x="642" y="198"/>
                  </a:lnTo>
                  <a:lnTo>
                    <a:pt x="639" y="196"/>
                  </a:lnTo>
                  <a:close/>
                  <a:moveTo>
                    <a:pt x="681" y="196"/>
                  </a:moveTo>
                  <a:lnTo>
                    <a:pt x="684" y="198"/>
                  </a:lnTo>
                  <a:lnTo>
                    <a:pt x="685" y="198"/>
                  </a:lnTo>
                  <a:lnTo>
                    <a:pt x="682" y="197"/>
                  </a:lnTo>
                  <a:lnTo>
                    <a:pt x="681" y="196"/>
                  </a:lnTo>
                  <a:close/>
                  <a:moveTo>
                    <a:pt x="682" y="197"/>
                  </a:moveTo>
                  <a:lnTo>
                    <a:pt x="685" y="198"/>
                  </a:lnTo>
                  <a:lnTo>
                    <a:pt x="687" y="198"/>
                  </a:lnTo>
                  <a:lnTo>
                    <a:pt x="682" y="197"/>
                  </a:lnTo>
                  <a:close/>
                  <a:moveTo>
                    <a:pt x="606" y="196"/>
                  </a:moveTo>
                  <a:lnTo>
                    <a:pt x="606" y="196"/>
                  </a:lnTo>
                  <a:lnTo>
                    <a:pt x="606" y="198"/>
                  </a:lnTo>
                  <a:lnTo>
                    <a:pt x="606" y="196"/>
                  </a:lnTo>
                  <a:close/>
                  <a:moveTo>
                    <a:pt x="520" y="186"/>
                  </a:moveTo>
                  <a:lnTo>
                    <a:pt x="517" y="186"/>
                  </a:lnTo>
                  <a:lnTo>
                    <a:pt x="515" y="190"/>
                  </a:lnTo>
                  <a:lnTo>
                    <a:pt x="514" y="192"/>
                  </a:lnTo>
                  <a:lnTo>
                    <a:pt x="515" y="196"/>
                  </a:lnTo>
                  <a:lnTo>
                    <a:pt x="518" y="198"/>
                  </a:lnTo>
                  <a:lnTo>
                    <a:pt x="516" y="196"/>
                  </a:lnTo>
                  <a:lnTo>
                    <a:pt x="516" y="192"/>
                  </a:lnTo>
                  <a:lnTo>
                    <a:pt x="517" y="188"/>
                  </a:lnTo>
                  <a:lnTo>
                    <a:pt x="520" y="188"/>
                  </a:lnTo>
                  <a:lnTo>
                    <a:pt x="520" y="186"/>
                  </a:lnTo>
                  <a:close/>
                  <a:moveTo>
                    <a:pt x="671" y="192"/>
                  </a:moveTo>
                  <a:lnTo>
                    <a:pt x="670" y="192"/>
                  </a:lnTo>
                  <a:lnTo>
                    <a:pt x="670" y="196"/>
                  </a:lnTo>
                  <a:lnTo>
                    <a:pt x="681" y="196"/>
                  </a:lnTo>
                  <a:lnTo>
                    <a:pt x="682" y="197"/>
                  </a:lnTo>
                  <a:lnTo>
                    <a:pt x="681" y="196"/>
                  </a:lnTo>
                  <a:lnTo>
                    <a:pt x="677" y="194"/>
                  </a:lnTo>
                  <a:lnTo>
                    <a:pt x="676" y="194"/>
                  </a:lnTo>
                  <a:lnTo>
                    <a:pt x="671" y="192"/>
                  </a:lnTo>
                  <a:close/>
                  <a:moveTo>
                    <a:pt x="639" y="196"/>
                  </a:moveTo>
                  <a:lnTo>
                    <a:pt x="639" y="196"/>
                  </a:lnTo>
                  <a:close/>
                  <a:moveTo>
                    <a:pt x="639" y="196"/>
                  </a:moveTo>
                  <a:lnTo>
                    <a:pt x="638" y="196"/>
                  </a:lnTo>
                  <a:lnTo>
                    <a:pt x="639" y="196"/>
                  </a:lnTo>
                  <a:close/>
                  <a:moveTo>
                    <a:pt x="319" y="196"/>
                  </a:moveTo>
                  <a:lnTo>
                    <a:pt x="320" y="196"/>
                  </a:lnTo>
                  <a:lnTo>
                    <a:pt x="321" y="196"/>
                  </a:lnTo>
                  <a:lnTo>
                    <a:pt x="319" y="196"/>
                  </a:lnTo>
                  <a:close/>
                  <a:moveTo>
                    <a:pt x="321" y="196"/>
                  </a:moveTo>
                  <a:lnTo>
                    <a:pt x="320" y="196"/>
                  </a:lnTo>
                  <a:lnTo>
                    <a:pt x="350" y="196"/>
                  </a:lnTo>
                  <a:lnTo>
                    <a:pt x="321" y="196"/>
                  </a:lnTo>
                  <a:close/>
                  <a:moveTo>
                    <a:pt x="435" y="190"/>
                  </a:moveTo>
                  <a:lnTo>
                    <a:pt x="435" y="190"/>
                  </a:lnTo>
                  <a:lnTo>
                    <a:pt x="435" y="194"/>
                  </a:lnTo>
                  <a:lnTo>
                    <a:pt x="437" y="196"/>
                  </a:lnTo>
                  <a:lnTo>
                    <a:pt x="439" y="196"/>
                  </a:lnTo>
                  <a:lnTo>
                    <a:pt x="437" y="194"/>
                  </a:lnTo>
                  <a:lnTo>
                    <a:pt x="436" y="192"/>
                  </a:lnTo>
                  <a:lnTo>
                    <a:pt x="435" y="190"/>
                  </a:lnTo>
                  <a:close/>
                  <a:moveTo>
                    <a:pt x="441" y="195"/>
                  </a:moveTo>
                  <a:lnTo>
                    <a:pt x="442" y="196"/>
                  </a:lnTo>
                  <a:lnTo>
                    <a:pt x="441" y="195"/>
                  </a:lnTo>
                  <a:close/>
                  <a:moveTo>
                    <a:pt x="446" y="194"/>
                  </a:moveTo>
                  <a:lnTo>
                    <a:pt x="443" y="194"/>
                  </a:lnTo>
                  <a:lnTo>
                    <a:pt x="442" y="196"/>
                  </a:lnTo>
                  <a:lnTo>
                    <a:pt x="443" y="196"/>
                  </a:lnTo>
                  <a:lnTo>
                    <a:pt x="446" y="194"/>
                  </a:lnTo>
                  <a:close/>
                  <a:moveTo>
                    <a:pt x="465" y="194"/>
                  </a:moveTo>
                  <a:lnTo>
                    <a:pt x="463" y="194"/>
                  </a:lnTo>
                  <a:lnTo>
                    <a:pt x="464" y="196"/>
                  </a:lnTo>
                  <a:lnTo>
                    <a:pt x="465" y="196"/>
                  </a:lnTo>
                  <a:lnTo>
                    <a:pt x="465" y="194"/>
                  </a:lnTo>
                  <a:close/>
                  <a:moveTo>
                    <a:pt x="473" y="180"/>
                  </a:moveTo>
                  <a:lnTo>
                    <a:pt x="474" y="180"/>
                  </a:lnTo>
                  <a:lnTo>
                    <a:pt x="475" y="180"/>
                  </a:lnTo>
                  <a:lnTo>
                    <a:pt x="475" y="182"/>
                  </a:lnTo>
                  <a:lnTo>
                    <a:pt x="477" y="184"/>
                  </a:lnTo>
                  <a:lnTo>
                    <a:pt x="474" y="184"/>
                  </a:lnTo>
                  <a:lnTo>
                    <a:pt x="475" y="188"/>
                  </a:lnTo>
                  <a:lnTo>
                    <a:pt x="474" y="190"/>
                  </a:lnTo>
                  <a:lnTo>
                    <a:pt x="472" y="194"/>
                  </a:lnTo>
                  <a:lnTo>
                    <a:pt x="470" y="196"/>
                  </a:lnTo>
                  <a:lnTo>
                    <a:pt x="473" y="196"/>
                  </a:lnTo>
                  <a:lnTo>
                    <a:pt x="474" y="194"/>
                  </a:lnTo>
                  <a:lnTo>
                    <a:pt x="475" y="188"/>
                  </a:lnTo>
                  <a:lnTo>
                    <a:pt x="478" y="188"/>
                  </a:lnTo>
                  <a:lnTo>
                    <a:pt x="479" y="187"/>
                  </a:lnTo>
                  <a:lnTo>
                    <a:pt x="479" y="186"/>
                  </a:lnTo>
                  <a:lnTo>
                    <a:pt x="480" y="180"/>
                  </a:lnTo>
                  <a:lnTo>
                    <a:pt x="473" y="180"/>
                  </a:lnTo>
                  <a:close/>
                  <a:moveTo>
                    <a:pt x="538" y="190"/>
                  </a:moveTo>
                  <a:lnTo>
                    <a:pt x="535" y="190"/>
                  </a:lnTo>
                  <a:lnTo>
                    <a:pt x="534" y="192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31" y="196"/>
                  </a:lnTo>
                  <a:lnTo>
                    <a:pt x="531" y="194"/>
                  </a:lnTo>
                  <a:lnTo>
                    <a:pt x="539" y="194"/>
                  </a:lnTo>
                  <a:lnTo>
                    <a:pt x="538" y="192"/>
                  </a:lnTo>
                  <a:lnTo>
                    <a:pt x="538" y="190"/>
                  </a:lnTo>
                  <a:close/>
                  <a:moveTo>
                    <a:pt x="534" y="194"/>
                  </a:moveTo>
                  <a:lnTo>
                    <a:pt x="531" y="194"/>
                  </a:lnTo>
                  <a:lnTo>
                    <a:pt x="531" y="196"/>
                  </a:lnTo>
                  <a:lnTo>
                    <a:pt x="534" y="196"/>
                  </a:lnTo>
                  <a:lnTo>
                    <a:pt x="534" y="194"/>
                  </a:lnTo>
                  <a:close/>
                  <a:moveTo>
                    <a:pt x="539" y="194"/>
                  </a:moveTo>
                  <a:lnTo>
                    <a:pt x="534" y="194"/>
                  </a:lnTo>
                  <a:lnTo>
                    <a:pt x="534" y="196"/>
                  </a:lnTo>
                  <a:lnTo>
                    <a:pt x="539" y="196"/>
                  </a:lnTo>
                  <a:lnTo>
                    <a:pt x="539" y="194"/>
                  </a:lnTo>
                  <a:close/>
                  <a:moveTo>
                    <a:pt x="541" y="190"/>
                  </a:moveTo>
                  <a:lnTo>
                    <a:pt x="538" y="190"/>
                  </a:lnTo>
                  <a:lnTo>
                    <a:pt x="538" y="191"/>
                  </a:lnTo>
                  <a:lnTo>
                    <a:pt x="538" y="193"/>
                  </a:lnTo>
                  <a:lnTo>
                    <a:pt x="539" y="194"/>
                  </a:lnTo>
                  <a:lnTo>
                    <a:pt x="539" y="195"/>
                  </a:lnTo>
                  <a:lnTo>
                    <a:pt x="539" y="196"/>
                  </a:lnTo>
                  <a:lnTo>
                    <a:pt x="539" y="194"/>
                  </a:lnTo>
                  <a:lnTo>
                    <a:pt x="538" y="192"/>
                  </a:lnTo>
                  <a:lnTo>
                    <a:pt x="542" y="192"/>
                  </a:lnTo>
                  <a:lnTo>
                    <a:pt x="541" y="190"/>
                  </a:lnTo>
                  <a:close/>
                  <a:moveTo>
                    <a:pt x="542" y="192"/>
                  </a:moveTo>
                  <a:lnTo>
                    <a:pt x="540" y="192"/>
                  </a:lnTo>
                  <a:lnTo>
                    <a:pt x="540" y="196"/>
                  </a:lnTo>
                  <a:lnTo>
                    <a:pt x="542" y="196"/>
                  </a:lnTo>
                  <a:lnTo>
                    <a:pt x="543" y="194"/>
                  </a:lnTo>
                  <a:lnTo>
                    <a:pt x="542" y="194"/>
                  </a:lnTo>
                  <a:lnTo>
                    <a:pt x="542" y="192"/>
                  </a:lnTo>
                  <a:close/>
                  <a:moveTo>
                    <a:pt x="574" y="194"/>
                  </a:moveTo>
                  <a:lnTo>
                    <a:pt x="573" y="194"/>
                  </a:lnTo>
                  <a:lnTo>
                    <a:pt x="573" y="196"/>
                  </a:lnTo>
                  <a:lnTo>
                    <a:pt x="574" y="194"/>
                  </a:lnTo>
                  <a:close/>
                  <a:moveTo>
                    <a:pt x="576" y="194"/>
                  </a:moveTo>
                  <a:lnTo>
                    <a:pt x="575" y="194"/>
                  </a:lnTo>
                  <a:lnTo>
                    <a:pt x="575" y="196"/>
                  </a:lnTo>
                  <a:lnTo>
                    <a:pt x="576" y="196"/>
                  </a:lnTo>
                  <a:lnTo>
                    <a:pt x="576" y="194"/>
                  </a:lnTo>
                  <a:close/>
                  <a:moveTo>
                    <a:pt x="577" y="194"/>
                  </a:moveTo>
                  <a:lnTo>
                    <a:pt x="577" y="194"/>
                  </a:lnTo>
                  <a:lnTo>
                    <a:pt x="577" y="196"/>
                  </a:lnTo>
                  <a:lnTo>
                    <a:pt x="577" y="194"/>
                  </a:lnTo>
                  <a:close/>
                  <a:moveTo>
                    <a:pt x="580" y="194"/>
                  </a:moveTo>
                  <a:lnTo>
                    <a:pt x="579" y="194"/>
                  </a:lnTo>
                  <a:lnTo>
                    <a:pt x="579" y="196"/>
                  </a:lnTo>
                  <a:lnTo>
                    <a:pt x="580" y="196"/>
                  </a:lnTo>
                  <a:lnTo>
                    <a:pt x="580" y="194"/>
                  </a:lnTo>
                  <a:close/>
                  <a:moveTo>
                    <a:pt x="580" y="194"/>
                  </a:moveTo>
                  <a:lnTo>
                    <a:pt x="580" y="194"/>
                  </a:lnTo>
                  <a:lnTo>
                    <a:pt x="580" y="196"/>
                  </a:lnTo>
                  <a:lnTo>
                    <a:pt x="580" y="194"/>
                  </a:lnTo>
                  <a:close/>
                  <a:moveTo>
                    <a:pt x="582" y="194"/>
                  </a:moveTo>
                  <a:lnTo>
                    <a:pt x="582" y="194"/>
                  </a:lnTo>
                  <a:lnTo>
                    <a:pt x="582" y="196"/>
                  </a:lnTo>
                  <a:lnTo>
                    <a:pt x="582" y="194"/>
                  </a:lnTo>
                  <a:close/>
                  <a:moveTo>
                    <a:pt x="584" y="194"/>
                  </a:moveTo>
                  <a:lnTo>
                    <a:pt x="582" y="194"/>
                  </a:lnTo>
                  <a:lnTo>
                    <a:pt x="582" y="196"/>
                  </a:lnTo>
                  <a:lnTo>
                    <a:pt x="584" y="196"/>
                  </a:lnTo>
                  <a:lnTo>
                    <a:pt x="584" y="194"/>
                  </a:lnTo>
                  <a:close/>
                  <a:moveTo>
                    <a:pt x="586" y="194"/>
                  </a:moveTo>
                  <a:lnTo>
                    <a:pt x="584" y="194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86" y="194"/>
                  </a:lnTo>
                  <a:close/>
                  <a:moveTo>
                    <a:pt x="601" y="196"/>
                  </a:moveTo>
                  <a:lnTo>
                    <a:pt x="601" y="196"/>
                  </a:lnTo>
                  <a:close/>
                  <a:moveTo>
                    <a:pt x="607" y="194"/>
                  </a:moveTo>
                  <a:lnTo>
                    <a:pt x="607" y="194"/>
                  </a:lnTo>
                  <a:lnTo>
                    <a:pt x="607" y="196"/>
                  </a:lnTo>
                  <a:lnTo>
                    <a:pt x="607" y="194"/>
                  </a:lnTo>
                  <a:close/>
                  <a:moveTo>
                    <a:pt x="611" y="194"/>
                  </a:moveTo>
                  <a:lnTo>
                    <a:pt x="607" y="194"/>
                  </a:lnTo>
                  <a:lnTo>
                    <a:pt x="607" y="196"/>
                  </a:lnTo>
                  <a:lnTo>
                    <a:pt x="612" y="196"/>
                  </a:lnTo>
                  <a:lnTo>
                    <a:pt x="611" y="194"/>
                  </a:lnTo>
                  <a:close/>
                  <a:moveTo>
                    <a:pt x="612" y="194"/>
                  </a:moveTo>
                  <a:lnTo>
                    <a:pt x="611" y="194"/>
                  </a:lnTo>
                  <a:lnTo>
                    <a:pt x="612" y="196"/>
                  </a:lnTo>
                  <a:lnTo>
                    <a:pt x="612" y="194"/>
                  </a:lnTo>
                  <a:close/>
                  <a:moveTo>
                    <a:pt x="665" y="194"/>
                  </a:moveTo>
                  <a:lnTo>
                    <a:pt x="659" y="194"/>
                  </a:lnTo>
                  <a:lnTo>
                    <a:pt x="666" y="196"/>
                  </a:lnTo>
                  <a:lnTo>
                    <a:pt x="665" y="194"/>
                  </a:lnTo>
                  <a:close/>
                  <a:moveTo>
                    <a:pt x="662" y="188"/>
                  </a:moveTo>
                  <a:lnTo>
                    <a:pt x="661" y="188"/>
                  </a:lnTo>
                  <a:lnTo>
                    <a:pt x="662" y="190"/>
                  </a:lnTo>
                  <a:lnTo>
                    <a:pt x="666" y="190"/>
                  </a:lnTo>
                  <a:lnTo>
                    <a:pt x="666" y="191"/>
                  </a:lnTo>
                  <a:lnTo>
                    <a:pt x="666" y="196"/>
                  </a:lnTo>
                  <a:lnTo>
                    <a:pt x="667" y="196"/>
                  </a:lnTo>
                  <a:lnTo>
                    <a:pt x="666" y="192"/>
                  </a:lnTo>
                  <a:lnTo>
                    <a:pt x="671" y="192"/>
                  </a:lnTo>
                  <a:lnTo>
                    <a:pt x="662" y="188"/>
                  </a:lnTo>
                  <a:close/>
                  <a:moveTo>
                    <a:pt x="668" y="192"/>
                  </a:moveTo>
                  <a:lnTo>
                    <a:pt x="668" y="192"/>
                  </a:lnTo>
                  <a:lnTo>
                    <a:pt x="668" y="196"/>
                  </a:lnTo>
                  <a:lnTo>
                    <a:pt x="668" y="192"/>
                  </a:lnTo>
                  <a:close/>
                  <a:moveTo>
                    <a:pt x="603" y="192"/>
                  </a:moveTo>
                  <a:lnTo>
                    <a:pt x="602" y="192"/>
                  </a:lnTo>
                  <a:lnTo>
                    <a:pt x="601" y="196"/>
                  </a:lnTo>
                  <a:lnTo>
                    <a:pt x="603" y="192"/>
                  </a:lnTo>
                  <a:close/>
                  <a:moveTo>
                    <a:pt x="603" y="192"/>
                  </a:moveTo>
                  <a:lnTo>
                    <a:pt x="601" y="196"/>
                  </a:lnTo>
                  <a:lnTo>
                    <a:pt x="603" y="194"/>
                  </a:lnTo>
                  <a:lnTo>
                    <a:pt x="620" y="194"/>
                  </a:lnTo>
                  <a:lnTo>
                    <a:pt x="603" y="192"/>
                  </a:lnTo>
                  <a:close/>
                  <a:moveTo>
                    <a:pt x="251" y="190"/>
                  </a:moveTo>
                  <a:lnTo>
                    <a:pt x="80" y="190"/>
                  </a:lnTo>
                  <a:lnTo>
                    <a:pt x="319" y="196"/>
                  </a:lnTo>
                  <a:lnTo>
                    <a:pt x="315" y="194"/>
                  </a:lnTo>
                  <a:lnTo>
                    <a:pt x="272" y="194"/>
                  </a:lnTo>
                  <a:lnTo>
                    <a:pt x="266" y="192"/>
                  </a:lnTo>
                  <a:lnTo>
                    <a:pt x="253" y="192"/>
                  </a:lnTo>
                  <a:lnTo>
                    <a:pt x="251" y="190"/>
                  </a:lnTo>
                  <a:close/>
                  <a:moveTo>
                    <a:pt x="440" y="194"/>
                  </a:moveTo>
                  <a:lnTo>
                    <a:pt x="439" y="194"/>
                  </a:lnTo>
                  <a:lnTo>
                    <a:pt x="441" y="195"/>
                  </a:lnTo>
                  <a:lnTo>
                    <a:pt x="440" y="194"/>
                  </a:lnTo>
                  <a:close/>
                  <a:moveTo>
                    <a:pt x="283" y="184"/>
                  </a:moveTo>
                  <a:lnTo>
                    <a:pt x="279" y="186"/>
                  </a:lnTo>
                  <a:lnTo>
                    <a:pt x="272" y="194"/>
                  </a:lnTo>
                  <a:lnTo>
                    <a:pt x="308" y="194"/>
                  </a:lnTo>
                  <a:lnTo>
                    <a:pt x="304" y="190"/>
                  </a:lnTo>
                  <a:lnTo>
                    <a:pt x="302" y="188"/>
                  </a:lnTo>
                  <a:lnTo>
                    <a:pt x="308" y="188"/>
                  </a:lnTo>
                  <a:lnTo>
                    <a:pt x="314" y="186"/>
                  </a:lnTo>
                  <a:lnTo>
                    <a:pt x="283" y="184"/>
                  </a:lnTo>
                  <a:close/>
                  <a:moveTo>
                    <a:pt x="306" y="188"/>
                  </a:moveTo>
                  <a:lnTo>
                    <a:pt x="305" y="188"/>
                  </a:lnTo>
                  <a:lnTo>
                    <a:pt x="306" y="190"/>
                  </a:lnTo>
                  <a:lnTo>
                    <a:pt x="309" y="192"/>
                  </a:lnTo>
                  <a:lnTo>
                    <a:pt x="312" y="194"/>
                  </a:lnTo>
                  <a:lnTo>
                    <a:pt x="315" y="194"/>
                  </a:lnTo>
                  <a:lnTo>
                    <a:pt x="310" y="192"/>
                  </a:lnTo>
                  <a:lnTo>
                    <a:pt x="309" y="190"/>
                  </a:lnTo>
                  <a:lnTo>
                    <a:pt x="307" y="190"/>
                  </a:lnTo>
                  <a:lnTo>
                    <a:pt x="306" y="188"/>
                  </a:lnTo>
                  <a:close/>
                  <a:moveTo>
                    <a:pt x="453" y="182"/>
                  </a:moveTo>
                  <a:lnTo>
                    <a:pt x="448" y="182"/>
                  </a:lnTo>
                  <a:lnTo>
                    <a:pt x="449" y="188"/>
                  </a:lnTo>
                  <a:lnTo>
                    <a:pt x="448" y="190"/>
                  </a:lnTo>
                  <a:lnTo>
                    <a:pt x="446" y="194"/>
                  </a:lnTo>
                  <a:lnTo>
                    <a:pt x="447" y="194"/>
                  </a:lnTo>
                  <a:lnTo>
                    <a:pt x="449" y="192"/>
                  </a:lnTo>
                  <a:lnTo>
                    <a:pt x="449" y="186"/>
                  </a:lnTo>
                  <a:lnTo>
                    <a:pt x="452" y="186"/>
                  </a:lnTo>
                  <a:lnTo>
                    <a:pt x="453" y="182"/>
                  </a:lnTo>
                  <a:close/>
                  <a:moveTo>
                    <a:pt x="449" y="194"/>
                  </a:moveTo>
                  <a:lnTo>
                    <a:pt x="448" y="194"/>
                  </a:lnTo>
                  <a:lnTo>
                    <a:pt x="449" y="194"/>
                  </a:lnTo>
                  <a:close/>
                  <a:moveTo>
                    <a:pt x="468" y="192"/>
                  </a:moveTo>
                  <a:lnTo>
                    <a:pt x="468" y="192"/>
                  </a:lnTo>
                  <a:lnTo>
                    <a:pt x="465" y="194"/>
                  </a:lnTo>
                  <a:lnTo>
                    <a:pt x="468" y="192"/>
                  </a:lnTo>
                  <a:close/>
                  <a:moveTo>
                    <a:pt x="460" y="174"/>
                  </a:moveTo>
                  <a:lnTo>
                    <a:pt x="445" y="174"/>
                  </a:lnTo>
                  <a:lnTo>
                    <a:pt x="481" y="178"/>
                  </a:lnTo>
                  <a:lnTo>
                    <a:pt x="480" y="188"/>
                  </a:lnTo>
                  <a:lnTo>
                    <a:pt x="479" y="192"/>
                  </a:lnTo>
                  <a:lnTo>
                    <a:pt x="491" y="194"/>
                  </a:lnTo>
                  <a:lnTo>
                    <a:pt x="513" y="194"/>
                  </a:lnTo>
                  <a:lnTo>
                    <a:pt x="513" y="190"/>
                  </a:lnTo>
                  <a:lnTo>
                    <a:pt x="509" y="190"/>
                  </a:lnTo>
                  <a:lnTo>
                    <a:pt x="512" y="180"/>
                  </a:lnTo>
                  <a:lnTo>
                    <a:pt x="460" y="174"/>
                  </a:lnTo>
                  <a:close/>
                  <a:moveTo>
                    <a:pt x="519" y="188"/>
                  </a:moveTo>
                  <a:lnTo>
                    <a:pt x="518" y="188"/>
                  </a:lnTo>
                  <a:lnTo>
                    <a:pt x="518" y="190"/>
                  </a:lnTo>
                  <a:lnTo>
                    <a:pt x="518" y="193"/>
                  </a:lnTo>
                  <a:lnTo>
                    <a:pt x="519" y="194"/>
                  </a:lnTo>
                  <a:lnTo>
                    <a:pt x="521" y="194"/>
                  </a:lnTo>
                  <a:lnTo>
                    <a:pt x="519" y="192"/>
                  </a:lnTo>
                  <a:lnTo>
                    <a:pt x="519" y="190"/>
                  </a:lnTo>
                  <a:lnTo>
                    <a:pt x="519" y="188"/>
                  </a:lnTo>
                  <a:close/>
                  <a:moveTo>
                    <a:pt x="523" y="188"/>
                  </a:moveTo>
                  <a:lnTo>
                    <a:pt x="521" y="188"/>
                  </a:lnTo>
                  <a:lnTo>
                    <a:pt x="522" y="193"/>
                  </a:lnTo>
                  <a:lnTo>
                    <a:pt x="522" y="194"/>
                  </a:lnTo>
                  <a:lnTo>
                    <a:pt x="524" y="194"/>
                  </a:lnTo>
                  <a:lnTo>
                    <a:pt x="524" y="189"/>
                  </a:lnTo>
                  <a:lnTo>
                    <a:pt x="523" y="188"/>
                  </a:lnTo>
                  <a:close/>
                  <a:moveTo>
                    <a:pt x="525" y="192"/>
                  </a:moveTo>
                  <a:lnTo>
                    <a:pt x="524" y="194"/>
                  </a:lnTo>
                  <a:lnTo>
                    <a:pt x="525" y="194"/>
                  </a:lnTo>
                  <a:lnTo>
                    <a:pt x="525" y="192"/>
                  </a:lnTo>
                  <a:close/>
                  <a:moveTo>
                    <a:pt x="575" y="192"/>
                  </a:moveTo>
                  <a:lnTo>
                    <a:pt x="572" y="192"/>
                  </a:lnTo>
                  <a:lnTo>
                    <a:pt x="572" y="194"/>
                  </a:lnTo>
                  <a:lnTo>
                    <a:pt x="576" y="194"/>
                  </a:lnTo>
                  <a:lnTo>
                    <a:pt x="575" y="192"/>
                  </a:lnTo>
                  <a:close/>
                  <a:moveTo>
                    <a:pt x="578" y="193"/>
                  </a:moveTo>
                  <a:lnTo>
                    <a:pt x="578" y="194"/>
                  </a:lnTo>
                  <a:lnTo>
                    <a:pt x="579" y="194"/>
                  </a:lnTo>
                  <a:lnTo>
                    <a:pt x="578" y="193"/>
                  </a:lnTo>
                  <a:close/>
                  <a:moveTo>
                    <a:pt x="580" y="192"/>
                  </a:moveTo>
                  <a:lnTo>
                    <a:pt x="578" y="192"/>
                  </a:lnTo>
                  <a:lnTo>
                    <a:pt x="578" y="193"/>
                  </a:lnTo>
                  <a:lnTo>
                    <a:pt x="579" y="194"/>
                  </a:lnTo>
                  <a:lnTo>
                    <a:pt x="580" y="194"/>
                  </a:lnTo>
                  <a:lnTo>
                    <a:pt x="580" y="192"/>
                  </a:lnTo>
                  <a:close/>
                  <a:moveTo>
                    <a:pt x="580" y="192"/>
                  </a:moveTo>
                  <a:lnTo>
                    <a:pt x="580" y="194"/>
                  </a:lnTo>
                  <a:lnTo>
                    <a:pt x="582" y="194"/>
                  </a:lnTo>
                  <a:lnTo>
                    <a:pt x="580" y="192"/>
                  </a:lnTo>
                  <a:close/>
                  <a:moveTo>
                    <a:pt x="584" y="192"/>
                  </a:moveTo>
                  <a:lnTo>
                    <a:pt x="580" y="192"/>
                  </a:lnTo>
                  <a:lnTo>
                    <a:pt x="582" y="194"/>
                  </a:lnTo>
                  <a:lnTo>
                    <a:pt x="584" y="194"/>
                  </a:lnTo>
                  <a:lnTo>
                    <a:pt x="584" y="192"/>
                  </a:lnTo>
                  <a:close/>
                  <a:moveTo>
                    <a:pt x="584" y="192"/>
                  </a:moveTo>
                  <a:lnTo>
                    <a:pt x="584" y="192"/>
                  </a:lnTo>
                  <a:lnTo>
                    <a:pt x="584" y="194"/>
                  </a:lnTo>
                  <a:lnTo>
                    <a:pt x="584" y="192"/>
                  </a:lnTo>
                  <a:close/>
                  <a:moveTo>
                    <a:pt x="660" y="188"/>
                  </a:moveTo>
                  <a:lnTo>
                    <a:pt x="660" y="188"/>
                  </a:lnTo>
                  <a:lnTo>
                    <a:pt x="660" y="194"/>
                  </a:lnTo>
                  <a:lnTo>
                    <a:pt x="661" y="194"/>
                  </a:lnTo>
                  <a:lnTo>
                    <a:pt x="660" y="188"/>
                  </a:lnTo>
                  <a:close/>
                  <a:moveTo>
                    <a:pt x="663" y="190"/>
                  </a:moveTo>
                  <a:lnTo>
                    <a:pt x="662" y="190"/>
                  </a:lnTo>
                  <a:lnTo>
                    <a:pt x="662" y="194"/>
                  </a:lnTo>
                  <a:lnTo>
                    <a:pt x="663" y="194"/>
                  </a:lnTo>
                  <a:lnTo>
                    <a:pt x="663" y="190"/>
                  </a:lnTo>
                  <a:close/>
                  <a:moveTo>
                    <a:pt x="665" y="190"/>
                  </a:moveTo>
                  <a:lnTo>
                    <a:pt x="664" y="190"/>
                  </a:lnTo>
                  <a:lnTo>
                    <a:pt x="664" y="194"/>
                  </a:lnTo>
                  <a:lnTo>
                    <a:pt x="665" y="194"/>
                  </a:lnTo>
                  <a:lnTo>
                    <a:pt x="665" y="190"/>
                  </a:lnTo>
                  <a:close/>
                  <a:moveTo>
                    <a:pt x="647" y="178"/>
                  </a:moveTo>
                  <a:lnTo>
                    <a:pt x="638" y="178"/>
                  </a:lnTo>
                  <a:lnTo>
                    <a:pt x="638" y="179"/>
                  </a:lnTo>
                  <a:lnTo>
                    <a:pt x="647" y="182"/>
                  </a:lnTo>
                  <a:lnTo>
                    <a:pt x="657" y="186"/>
                  </a:lnTo>
                  <a:lnTo>
                    <a:pt x="676" y="194"/>
                  </a:lnTo>
                  <a:lnTo>
                    <a:pt x="677" y="194"/>
                  </a:lnTo>
                  <a:lnTo>
                    <a:pt x="660" y="186"/>
                  </a:lnTo>
                  <a:lnTo>
                    <a:pt x="651" y="180"/>
                  </a:lnTo>
                  <a:lnTo>
                    <a:pt x="647" y="180"/>
                  </a:lnTo>
                  <a:lnTo>
                    <a:pt x="647" y="178"/>
                  </a:lnTo>
                  <a:close/>
                  <a:moveTo>
                    <a:pt x="657" y="187"/>
                  </a:moveTo>
                  <a:lnTo>
                    <a:pt x="657" y="188"/>
                  </a:lnTo>
                  <a:lnTo>
                    <a:pt x="657" y="192"/>
                  </a:lnTo>
                  <a:lnTo>
                    <a:pt x="652" y="192"/>
                  </a:lnTo>
                  <a:lnTo>
                    <a:pt x="658" y="194"/>
                  </a:lnTo>
                  <a:lnTo>
                    <a:pt x="658" y="188"/>
                  </a:lnTo>
                  <a:lnTo>
                    <a:pt x="662" y="188"/>
                  </a:lnTo>
                  <a:lnTo>
                    <a:pt x="657" y="187"/>
                  </a:lnTo>
                  <a:close/>
                  <a:moveTo>
                    <a:pt x="452" y="186"/>
                  </a:moveTo>
                  <a:lnTo>
                    <a:pt x="449" y="186"/>
                  </a:lnTo>
                  <a:lnTo>
                    <a:pt x="450" y="189"/>
                  </a:lnTo>
                  <a:lnTo>
                    <a:pt x="450" y="193"/>
                  </a:lnTo>
                  <a:lnTo>
                    <a:pt x="449" y="194"/>
                  </a:lnTo>
                  <a:lnTo>
                    <a:pt x="451" y="192"/>
                  </a:lnTo>
                  <a:lnTo>
                    <a:pt x="452" y="192"/>
                  </a:lnTo>
                  <a:lnTo>
                    <a:pt x="453" y="188"/>
                  </a:lnTo>
                  <a:lnTo>
                    <a:pt x="456" y="188"/>
                  </a:lnTo>
                  <a:lnTo>
                    <a:pt x="452" y="186"/>
                  </a:lnTo>
                  <a:close/>
                  <a:moveTo>
                    <a:pt x="578" y="192"/>
                  </a:moveTo>
                  <a:lnTo>
                    <a:pt x="578" y="192"/>
                  </a:lnTo>
                  <a:lnTo>
                    <a:pt x="578" y="193"/>
                  </a:lnTo>
                  <a:lnTo>
                    <a:pt x="578" y="192"/>
                  </a:lnTo>
                  <a:close/>
                  <a:moveTo>
                    <a:pt x="572" y="192"/>
                  </a:moveTo>
                  <a:lnTo>
                    <a:pt x="572" y="192"/>
                  </a:lnTo>
                  <a:close/>
                  <a:moveTo>
                    <a:pt x="253" y="168"/>
                  </a:moveTo>
                  <a:lnTo>
                    <a:pt x="250" y="172"/>
                  </a:lnTo>
                  <a:lnTo>
                    <a:pt x="250" y="178"/>
                  </a:lnTo>
                  <a:lnTo>
                    <a:pt x="250" y="181"/>
                  </a:lnTo>
                  <a:lnTo>
                    <a:pt x="253" y="190"/>
                  </a:lnTo>
                  <a:lnTo>
                    <a:pt x="262" y="192"/>
                  </a:lnTo>
                  <a:lnTo>
                    <a:pt x="266" y="192"/>
                  </a:lnTo>
                  <a:lnTo>
                    <a:pt x="259" y="190"/>
                  </a:lnTo>
                  <a:lnTo>
                    <a:pt x="253" y="186"/>
                  </a:lnTo>
                  <a:lnTo>
                    <a:pt x="251" y="178"/>
                  </a:lnTo>
                  <a:lnTo>
                    <a:pt x="253" y="168"/>
                  </a:lnTo>
                  <a:close/>
                  <a:moveTo>
                    <a:pt x="313" y="191"/>
                  </a:moveTo>
                  <a:lnTo>
                    <a:pt x="314" y="192"/>
                  </a:lnTo>
                  <a:lnTo>
                    <a:pt x="317" y="192"/>
                  </a:lnTo>
                  <a:lnTo>
                    <a:pt x="313" y="191"/>
                  </a:lnTo>
                  <a:close/>
                  <a:moveTo>
                    <a:pt x="335" y="162"/>
                  </a:moveTo>
                  <a:lnTo>
                    <a:pt x="325" y="162"/>
                  </a:lnTo>
                  <a:lnTo>
                    <a:pt x="325" y="164"/>
                  </a:lnTo>
                  <a:lnTo>
                    <a:pt x="327" y="166"/>
                  </a:lnTo>
                  <a:lnTo>
                    <a:pt x="329" y="170"/>
                  </a:lnTo>
                  <a:lnTo>
                    <a:pt x="324" y="170"/>
                  </a:lnTo>
                  <a:lnTo>
                    <a:pt x="325" y="176"/>
                  </a:lnTo>
                  <a:lnTo>
                    <a:pt x="325" y="179"/>
                  </a:lnTo>
                  <a:lnTo>
                    <a:pt x="324" y="182"/>
                  </a:lnTo>
                  <a:lnTo>
                    <a:pt x="322" y="190"/>
                  </a:lnTo>
                  <a:lnTo>
                    <a:pt x="317" y="192"/>
                  </a:lnTo>
                  <a:lnTo>
                    <a:pt x="322" y="190"/>
                  </a:lnTo>
                  <a:lnTo>
                    <a:pt x="325" y="187"/>
                  </a:lnTo>
                  <a:lnTo>
                    <a:pt x="325" y="186"/>
                  </a:lnTo>
                  <a:lnTo>
                    <a:pt x="326" y="178"/>
                  </a:lnTo>
                  <a:lnTo>
                    <a:pt x="332" y="178"/>
                  </a:lnTo>
                  <a:lnTo>
                    <a:pt x="335" y="168"/>
                  </a:lnTo>
                  <a:lnTo>
                    <a:pt x="335" y="162"/>
                  </a:lnTo>
                  <a:close/>
                  <a:moveTo>
                    <a:pt x="467" y="184"/>
                  </a:moveTo>
                  <a:lnTo>
                    <a:pt x="462" y="184"/>
                  </a:lnTo>
                  <a:lnTo>
                    <a:pt x="462" y="188"/>
                  </a:lnTo>
                  <a:lnTo>
                    <a:pt x="453" y="188"/>
                  </a:lnTo>
                  <a:lnTo>
                    <a:pt x="452" y="192"/>
                  </a:lnTo>
                  <a:lnTo>
                    <a:pt x="457" y="192"/>
                  </a:lnTo>
                  <a:lnTo>
                    <a:pt x="457" y="190"/>
                  </a:lnTo>
                  <a:lnTo>
                    <a:pt x="468" y="190"/>
                  </a:lnTo>
                  <a:lnTo>
                    <a:pt x="467" y="188"/>
                  </a:lnTo>
                  <a:lnTo>
                    <a:pt x="467" y="184"/>
                  </a:lnTo>
                  <a:close/>
                  <a:moveTo>
                    <a:pt x="461" y="190"/>
                  </a:moveTo>
                  <a:lnTo>
                    <a:pt x="457" y="190"/>
                  </a:lnTo>
                  <a:lnTo>
                    <a:pt x="457" y="192"/>
                  </a:lnTo>
                  <a:lnTo>
                    <a:pt x="461" y="192"/>
                  </a:lnTo>
                  <a:lnTo>
                    <a:pt x="461" y="190"/>
                  </a:lnTo>
                  <a:close/>
                  <a:moveTo>
                    <a:pt x="468" y="190"/>
                  </a:moveTo>
                  <a:lnTo>
                    <a:pt x="461" y="190"/>
                  </a:lnTo>
                  <a:lnTo>
                    <a:pt x="461" y="192"/>
                  </a:lnTo>
                  <a:lnTo>
                    <a:pt x="468" y="192"/>
                  </a:lnTo>
                  <a:lnTo>
                    <a:pt x="468" y="190"/>
                  </a:lnTo>
                  <a:close/>
                  <a:moveTo>
                    <a:pt x="472" y="184"/>
                  </a:moveTo>
                  <a:lnTo>
                    <a:pt x="467" y="184"/>
                  </a:lnTo>
                  <a:lnTo>
                    <a:pt x="467" y="188"/>
                  </a:lnTo>
                  <a:lnTo>
                    <a:pt x="468" y="190"/>
                  </a:lnTo>
                  <a:lnTo>
                    <a:pt x="468" y="191"/>
                  </a:lnTo>
                  <a:lnTo>
                    <a:pt x="468" y="192"/>
                  </a:lnTo>
                  <a:lnTo>
                    <a:pt x="469" y="192"/>
                  </a:lnTo>
                  <a:lnTo>
                    <a:pt x="469" y="188"/>
                  </a:lnTo>
                  <a:lnTo>
                    <a:pt x="467" y="188"/>
                  </a:lnTo>
                  <a:lnTo>
                    <a:pt x="467" y="186"/>
                  </a:lnTo>
                  <a:lnTo>
                    <a:pt x="472" y="186"/>
                  </a:lnTo>
                  <a:lnTo>
                    <a:pt x="472" y="184"/>
                  </a:lnTo>
                  <a:close/>
                  <a:moveTo>
                    <a:pt x="472" y="186"/>
                  </a:moveTo>
                  <a:lnTo>
                    <a:pt x="469" y="186"/>
                  </a:lnTo>
                  <a:lnTo>
                    <a:pt x="470" y="190"/>
                  </a:lnTo>
                  <a:lnTo>
                    <a:pt x="470" y="192"/>
                  </a:lnTo>
                  <a:lnTo>
                    <a:pt x="473" y="192"/>
                  </a:lnTo>
                  <a:lnTo>
                    <a:pt x="474" y="190"/>
                  </a:lnTo>
                  <a:lnTo>
                    <a:pt x="472" y="190"/>
                  </a:lnTo>
                  <a:lnTo>
                    <a:pt x="472" y="186"/>
                  </a:lnTo>
                  <a:close/>
                  <a:moveTo>
                    <a:pt x="531" y="188"/>
                  </a:moveTo>
                  <a:lnTo>
                    <a:pt x="528" y="188"/>
                  </a:lnTo>
                  <a:lnTo>
                    <a:pt x="528" y="192"/>
                  </a:lnTo>
                  <a:lnTo>
                    <a:pt x="531" y="192"/>
                  </a:lnTo>
                  <a:lnTo>
                    <a:pt x="531" y="188"/>
                  </a:lnTo>
                  <a:close/>
                  <a:moveTo>
                    <a:pt x="532" y="188"/>
                  </a:moveTo>
                  <a:lnTo>
                    <a:pt x="531" y="188"/>
                  </a:lnTo>
                  <a:lnTo>
                    <a:pt x="531" y="192"/>
                  </a:lnTo>
                  <a:lnTo>
                    <a:pt x="532" y="188"/>
                  </a:lnTo>
                  <a:close/>
                  <a:moveTo>
                    <a:pt x="534" y="188"/>
                  </a:moveTo>
                  <a:lnTo>
                    <a:pt x="532" y="188"/>
                  </a:lnTo>
                  <a:lnTo>
                    <a:pt x="531" y="192"/>
                  </a:lnTo>
                  <a:lnTo>
                    <a:pt x="534" y="192"/>
                  </a:lnTo>
                  <a:lnTo>
                    <a:pt x="534" y="188"/>
                  </a:lnTo>
                  <a:close/>
                  <a:moveTo>
                    <a:pt x="535" y="188"/>
                  </a:moveTo>
                  <a:lnTo>
                    <a:pt x="534" y="188"/>
                  </a:lnTo>
                  <a:lnTo>
                    <a:pt x="534" y="192"/>
                  </a:lnTo>
                  <a:lnTo>
                    <a:pt x="535" y="190"/>
                  </a:lnTo>
                  <a:lnTo>
                    <a:pt x="538" y="190"/>
                  </a:lnTo>
                  <a:lnTo>
                    <a:pt x="535" y="188"/>
                  </a:lnTo>
                  <a:close/>
                  <a:moveTo>
                    <a:pt x="513" y="180"/>
                  </a:moveTo>
                  <a:lnTo>
                    <a:pt x="513" y="180"/>
                  </a:lnTo>
                  <a:lnTo>
                    <a:pt x="602" y="192"/>
                  </a:lnTo>
                  <a:lnTo>
                    <a:pt x="603" y="192"/>
                  </a:lnTo>
                  <a:lnTo>
                    <a:pt x="513" y="180"/>
                  </a:lnTo>
                  <a:close/>
                  <a:moveTo>
                    <a:pt x="516" y="154"/>
                  </a:moveTo>
                  <a:lnTo>
                    <a:pt x="514" y="180"/>
                  </a:lnTo>
                  <a:lnTo>
                    <a:pt x="513" y="180"/>
                  </a:lnTo>
                  <a:lnTo>
                    <a:pt x="603" y="192"/>
                  </a:lnTo>
                  <a:lnTo>
                    <a:pt x="603" y="190"/>
                  </a:lnTo>
                  <a:lnTo>
                    <a:pt x="604" y="178"/>
                  </a:lnTo>
                  <a:lnTo>
                    <a:pt x="598" y="178"/>
                  </a:lnTo>
                  <a:lnTo>
                    <a:pt x="516" y="154"/>
                  </a:lnTo>
                  <a:close/>
                  <a:moveTo>
                    <a:pt x="652" y="184"/>
                  </a:moveTo>
                  <a:lnTo>
                    <a:pt x="651" y="184"/>
                  </a:lnTo>
                  <a:lnTo>
                    <a:pt x="651" y="186"/>
                  </a:lnTo>
                  <a:lnTo>
                    <a:pt x="651" y="190"/>
                  </a:lnTo>
                  <a:lnTo>
                    <a:pt x="645" y="190"/>
                  </a:lnTo>
                  <a:lnTo>
                    <a:pt x="652" y="192"/>
                  </a:lnTo>
                  <a:lnTo>
                    <a:pt x="652" y="186"/>
                  </a:lnTo>
                  <a:lnTo>
                    <a:pt x="657" y="186"/>
                  </a:lnTo>
                  <a:lnTo>
                    <a:pt x="652" y="184"/>
                  </a:lnTo>
                  <a:close/>
                  <a:moveTo>
                    <a:pt x="655" y="186"/>
                  </a:moveTo>
                  <a:lnTo>
                    <a:pt x="654" y="186"/>
                  </a:lnTo>
                  <a:lnTo>
                    <a:pt x="655" y="192"/>
                  </a:lnTo>
                  <a:lnTo>
                    <a:pt x="655" y="186"/>
                  </a:lnTo>
                  <a:close/>
                  <a:moveTo>
                    <a:pt x="312" y="190"/>
                  </a:moveTo>
                  <a:lnTo>
                    <a:pt x="310" y="190"/>
                  </a:lnTo>
                  <a:lnTo>
                    <a:pt x="313" y="191"/>
                  </a:lnTo>
                  <a:lnTo>
                    <a:pt x="312" y="190"/>
                  </a:lnTo>
                  <a:close/>
                  <a:moveTo>
                    <a:pt x="263" y="189"/>
                  </a:moveTo>
                  <a:lnTo>
                    <a:pt x="265" y="190"/>
                  </a:lnTo>
                  <a:lnTo>
                    <a:pt x="268" y="190"/>
                  </a:lnTo>
                  <a:lnTo>
                    <a:pt x="263" y="189"/>
                  </a:lnTo>
                  <a:close/>
                  <a:moveTo>
                    <a:pt x="285" y="166"/>
                  </a:moveTo>
                  <a:lnTo>
                    <a:pt x="277" y="166"/>
                  </a:lnTo>
                  <a:lnTo>
                    <a:pt x="278" y="176"/>
                  </a:lnTo>
                  <a:lnTo>
                    <a:pt x="277" y="180"/>
                  </a:lnTo>
                  <a:lnTo>
                    <a:pt x="276" y="180"/>
                  </a:lnTo>
                  <a:lnTo>
                    <a:pt x="274" y="186"/>
                  </a:lnTo>
                  <a:lnTo>
                    <a:pt x="273" y="186"/>
                  </a:lnTo>
                  <a:lnTo>
                    <a:pt x="268" y="190"/>
                  </a:lnTo>
                  <a:lnTo>
                    <a:pt x="274" y="188"/>
                  </a:lnTo>
                  <a:lnTo>
                    <a:pt x="277" y="183"/>
                  </a:lnTo>
                  <a:lnTo>
                    <a:pt x="278" y="182"/>
                  </a:lnTo>
                  <a:lnTo>
                    <a:pt x="279" y="172"/>
                  </a:lnTo>
                  <a:lnTo>
                    <a:pt x="285" y="172"/>
                  </a:lnTo>
                  <a:lnTo>
                    <a:pt x="285" y="166"/>
                  </a:lnTo>
                  <a:close/>
                  <a:moveTo>
                    <a:pt x="432" y="190"/>
                  </a:moveTo>
                  <a:lnTo>
                    <a:pt x="432" y="190"/>
                  </a:lnTo>
                  <a:lnTo>
                    <a:pt x="433" y="190"/>
                  </a:lnTo>
                  <a:lnTo>
                    <a:pt x="432" y="190"/>
                  </a:lnTo>
                  <a:close/>
                  <a:moveTo>
                    <a:pt x="439" y="184"/>
                  </a:moveTo>
                  <a:lnTo>
                    <a:pt x="438" y="186"/>
                  </a:lnTo>
                  <a:lnTo>
                    <a:pt x="438" y="187"/>
                  </a:lnTo>
                  <a:lnTo>
                    <a:pt x="438" y="188"/>
                  </a:lnTo>
                  <a:lnTo>
                    <a:pt x="440" y="190"/>
                  </a:lnTo>
                  <a:lnTo>
                    <a:pt x="442" y="190"/>
                  </a:lnTo>
                  <a:lnTo>
                    <a:pt x="440" y="188"/>
                  </a:lnTo>
                  <a:lnTo>
                    <a:pt x="439" y="187"/>
                  </a:lnTo>
                  <a:lnTo>
                    <a:pt x="439" y="184"/>
                  </a:lnTo>
                  <a:close/>
                  <a:moveTo>
                    <a:pt x="445" y="182"/>
                  </a:moveTo>
                  <a:lnTo>
                    <a:pt x="442" y="182"/>
                  </a:lnTo>
                  <a:lnTo>
                    <a:pt x="443" y="188"/>
                  </a:lnTo>
                  <a:lnTo>
                    <a:pt x="444" y="190"/>
                  </a:lnTo>
                  <a:lnTo>
                    <a:pt x="446" y="190"/>
                  </a:lnTo>
                  <a:lnTo>
                    <a:pt x="446" y="189"/>
                  </a:lnTo>
                  <a:lnTo>
                    <a:pt x="446" y="186"/>
                  </a:lnTo>
                  <a:lnTo>
                    <a:pt x="445" y="182"/>
                  </a:lnTo>
                  <a:close/>
                  <a:moveTo>
                    <a:pt x="448" y="188"/>
                  </a:moveTo>
                  <a:lnTo>
                    <a:pt x="447" y="190"/>
                  </a:lnTo>
                  <a:lnTo>
                    <a:pt x="448" y="190"/>
                  </a:lnTo>
                  <a:lnTo>
                    <a:pt x="448" y="188"/>
                  </a:lnTo>
                  <a:close/>
                  <a:moveTo>
                    <a:pt x="252" y="146"/>
                  </a:moveTo>
                  <a:lnTo>
                    <a:pt x="205" y="146"/>
                  </a:lnTo>
                  <a:lnTo>
                    <a:pt x="238" y="148"/>
                  </a:lnTo>
                  <a:lnTo>
                    <a:pt x="512" y="180"/>
                  </a:lnTo>
                  <a:lnTo>
                    <a:pt x="509" y="190"/>
                  </a:lnTo>
                  <a:lnTo>
                    <a:pt x="513" y="180"/>
                  </a:lnTo>
                  <a:lnTo>
                    <a:pt x="512" y="180"/>
                  </a:lnTo>
                  <a:lnTo>
                    <a:pt x="252" y="146"/>
                  </a:lnTo>
                  <a:close/>
                  <a:moveTo>
                    <a:pt x="513" y="180"/>
                  </a:moveTo>
                  <a:lnTo>
                    <a:pt x="509" y="190"/>
                  </a:lnTo>
                  <a:lnTo>
                    <a:pt x="513" y="190"/>
                  </a:lnTo>
                  <a:lnTo>
                    <a:pt x="512" y="188"/>
                  </a:lnTo>
                  <a:lnTo>
                    <a:pt x="517" y="186"/>
                  </a:lnTo>
                  <a:lnTo>
                    <a:pt x="520" y="186"/>
                  </a:lnTo>
                  <a:lnTo>
                    <a:pt x="520" y="182"/>
                  </a:lnTo>
                  <a:lnTo>
                    <a:pt x="528" y="182"/>
                  </a:lnTo>
                  <a:lnTo>
                    <a:pt x="513" y="180"/>
                  </a:lnTo>
                  <a:close/>
                  <a:moveTo>
                    <a:pt x="518" y="188"/>
                  </a:moveTo>
                  <a:lnTo>
                    <a:pt x="517" y="188"/>
                  </a:lnTo>
                  <a:lnTo>
                    <a:pt x="517" y="190"/>
                  </a:lnTo>
                  <a:lnTo>
                    <a:pt x="518" y="190"/>
                  </a:lnTo>
                  <a:lnTo>
                    <a:pt x="518" y="188"/>
                  </a:lnTo>
                  <a:close/>
                  <a:moveTo>
                    <a:pt x="538" y="186"/>
                  </a:moveTo>
                  <a:lnTo>
                    <a:pt x="527" y="186"/>
                  </a:lnTo>
                  <a:lnTo>
                    <a:pt x="527" y="187"/>
                  </a:lnTo>
                  <a:lnTo>
                    <a:pt x="528" y="188"/>
                  </a:lnTo>
                  <a:lnTo>
                    <a:pt x="535" y="188"/>
                  </a:lnTo>
                  <a:lnTo>
                    <a:pt x="538" y="190"/>
                  </a:lnTo>
                  <a:lnTo>
                    <a:pt x="538" y="186"/>
                  </a:lnTo>
                  <a:close/>
                  <a:moveTo>
                    <a:pt x="539" y="186"/>
                  </a:moveTo>
                  <a:lnTo>
                    <a:pt x="538" y="186"/>
                  </a:lnTo>
                  <a:lnTo>
                    <a:pt x="538" y="190"/>
                  </a:lnTo>
                  <a:lnTo>
                    <a:pt x="539" y="190"/>
                  </a:lnTo>
                  <a:lnTo>
                    <a:pt x="539" y="188"/>
                  </a:lnTo>
                  <a:lnTo>
                    <a:pt x="539" y="186"/>
                  </a:lnTo>
                  <a:close/>
                  <a:moveTo>
                    <a:pt x="539" y="188"/>
                  </a:moveTo>
                  <a:lnTo>
                    <a:pt x="539" y="190"/>
                  </a:lnTo>
                  <a:lnTo>
                    <a:pt x="539" y="188"/>
                  </a:lnTo>
                  <a:close/>
                  <a:moveTo>
                    <a:pt x="645" y="190"/>
                  </a:moveTo>
                  <a:lnTo>
                    <a:pt x="644" y="190"/>
                  </a:lnTo>
                  <a:lnTo>
                    <a:pt x="645" y="190"/>
                  </a:lnTo>
                  <a:close/>
                  <a:moveTo>
                    <a:pt x="647" y="183"/>
                  </a:moveTo>
                  <a:lnTo>
                    <a:pt x="648" y="184"/>
                  </a:lnTo>
                  <a:lnTo>
                    <a:pt x="648" y="190"/>
                  </a:lnTo>
                  <a:lnTo>
                    <a:pt x="650" y="190"/>
                  </a:lnTo>
                  <a:lnTo>
                    <a:pt x="650" y="184"/>
                  </a:lnTo>
                  <a:lnTo>
                    <a:pt x="652" y="184"/>
                  </a:lnTo>
                  <a:lnTo>
                    <a:pt x="647" y="183"/>
                  </a:lnTo>
                  <a:close/>
                  <a:moveTo>
                    <a:pt x="272" y="152"/>
                  </a:moveTo>
                  <a:lnTo>
                    <a:pt x="270" y="152"/>
                  </a:lnTo>
                  <a:lnTo>
                    <a:pt x="273" y="154"/>
                  </a:lnTo>
                  <a:lnTo>
                    <a:pt x="337" y="160"/>
                  </a:lnTo>
                  <a:lnTo>
                    <a:pt x="338" y="168"/>
                  </a:lnTo>
                  <a:lnTo>
                    <a:pt x="331" y="184"/>
                  </a:lnTo>
                  <a:lnTo>
                    <a:pt x="432" y="190"/>
                  </a:lnTo>
                  <a:lnTo>
                    <a:pt x="431" y="187"/>
                  </a:lnTo>
                  <a:lnTo>
                    <a:pt x="432" y="186"/>
                  </a:lnTo>
                  <a:lnTo>
                    <a:pt x="432" y="180"/>
                  </a:lnTo>
                  <a:lnTo>
                    <a:pt x="436" y="178"/>
                  </a:lnTo>
                  <a:lnTo>
                    <a:pt x="441" y="178"/>
                  </a:lnTo>
                  <a:lnTo>
                    <a:pt x="441" y="174"/>
                  </a:lnTo>
                  <a:lnTo>
                    <a:pt x="460" y="174"/>
                  </a:lnTo>
                  <a:lnTo>
                    <a:pt x="272" y="152"/>
                  </a:lnTo>
                  <a:close/>
                  <a:moveTo>
                    <a:pt x="645" y="182"/>
                  </a:moveTo>
                  <a:lnTo>
                    <a:pt x="645" y="182"/>
                  </a:lnTo>
                  <a:lnTo>
                    <a:pt x="645" y="189"/>
                  </a:lnTo>
                  <a:lnTo>
                    <a:pt x="645" y="190"/>
                  </a:lnTo>
                  <a:lnTo>
                    <a:pt x="645" y="186"/>
                  </a:lnTo>
                  <a:lnTo>
                    <a:pt x="645" y="182"/>
                  </a:lnTo>
                  <a:close/>
                  <a:moveTo>
                    <a:pt x="638" y="179"/>
                  </a:moveTo>
                  <a:lnTo>
                    <a:pt x="638" y="180"/>
                  </a:lnTo>
                  <a:lnTo>
                    <a:pt x="638" y="187"/>
                  </a:lnTo>
                  <a:lnTo>
                    <a:pt x="638" y="188"/>
                  </a:lnTo>
                  <a:lnTo>
                    <a:pt x="644" y="190"/>
                  </a:lnTo>
                  <a:lnTo>
                    <a:pt x="642" y="188"/>
                  </a:lnTo>
                  <a:lnTo>
                    <a:pt x="639" y="188"/>
                  </a:lnTo>
                  <a:lnTo>
                    <a:pt x="639" y="184"/>
                  </a:lnTo>
                  <a:lnTo>
                    <a:pt x="639" y="180"/>
                  </a:lnTo>
                  <a:lnTo>
                    <a:pt x="642" y="180"/>
                  </a:lnTo>
                  <a:lnTo>
                    <a:pt x="638" y="179"/>
                  </a:lnTo>
                  <a:close/>
                  <a:moveTo>
                    <a:pt x="261" y="188"/>
                  </a:moveTo>
                  <a:lnTo>
                    <a:pt x="259" y="188"/>
                  </a:lnTo>
                  <a:lnTo>
                    <a:pt x="263" y="189"/>
                  </a:lnTo>
                  <a:lnTo>
                    <a:pt x="261" y="188"/>
                  </a:lnTo>
                  <a:close/>
                  <a:moveTo>
                    <a:pt x="76" y="146"/>
                  </a:moveTo>
                  <a:lnTo>
                    <a:pt x="65" y="146"/>
                  </a:lnTo>
                  <a:lnTo>
                    <a:pt x="66" y="148"/>
                  </a:lnTo>
                  <a:lnTo>
                    <a:pt x="67" y="150"/>
                  </a:lnTo>
                  <a:lnTo>
                    <a:pt x="67" y="154"/>
                  </a:lnTo>
                  <a:lnTo>
                    <a:pt x="67" y="156"/>
                  </a:lnTo>
                  <a:lnTo>
                    <a:pt x="66" y="158"/>
                  </a:lnTo>
                  <a:lnTo>
                    <a:pt x="65" y="164"/>
                  </a:lnTo>
                  <a:lnTo>
                    <a:pt x="65" y="166"/>
                  </a:lnTo>
                  <a:lnTo>
                    <a:pt x="62" y="172"/>
                  </a:lnTo>
                  <a:lnTo>
                    <a:pt x="61" y="178"/>
                  </a:lnTo>
                  <a:lnTo>
                    <a:pt x="68" y="180"/>
                  </a:lnTo>
                  <a:lnTo>
                    <a:pt x="101" y="182"/>
                  </a:lnTo>
                  <a:lnTo>
                    <a:pt x="103" y="188"/>
                  </a:lnTo>
                  <a:lnTo>
                    <a:pt x="250" y="188"/>
                  </a:lnTo>
                  <a:lnTo>
                    <a:pt x="247" y="183"/>
                  </a:lnTo>
                  <a:lnTo>
                    <a:pt x="247" y="180"/>
                  </a:lnTo>
                  <a:lnTo>
                    <a:pt x="233" y="180"/>
                  </a:lnTo>
                  <a:lnTo>
                    <a:pt x="164" y="178"/>
                  </a:lnTo>
                  <a:lnTo>
                    <a:pt x="131" y="178"/>
                  </a:lnTo>
                  <a:lnTo>
                    <a:pt x="77" y="174"/>
                  </a:lnTo>
                  <a:lnTo>
                    <a:pt x="174" y="174"/>
                  </a:lnTo>
                  <a:lnTo>
                    <a:pt x="182" y="172"/>
                  </a:lnTo>
                  <a:lnTo>
                    <a:pt x="115" y="172"/>
                  </a:lnTo>
                  <a:lnTo>
                    <a:pt x="89" y="170"/>
                  </a:lnTo>
                  <a:lnTo>
                    <a:pt x="100" y="166"/>
                  </a:lnTo>
                  <a:lnTo>
                    <a:pt x="126" y="162"/>
                  </a:lnTo>
                  <a:lnTo>
                    <a:pt x="174" y="162"/>
                  </a:lnTo>
                  <a:lnTo>
                    <a:pt x="179" y="158"/>
                  </a:lnTo>
                  <a:lnTo>
                    <a:pt x="200" y="158"/>
                  </a:lnTo>
                  <a:lnTo>
                    <a:pt x="198" y="154"/>
                  </a:lnTo>
                  <a:lnTo>
                    <a:pt x="193" y="148"/>
                  </a:lnTo>
                  <a:lnTo>
                    <a:pt x="90" y="148"/>
                  </a:lnTo>
                  <a:lnTo>
                    <a:pt x="76" y="146"/>
                  </a:lnTo>
                  <a:close/>
                  <a:moveTo>
                    <a:pt x="441" y="178"/>
                  </a:moveTo>
                  <a:lnTo>
                    <a:pt x="436" y="178"/>
                  </a:lnTo>
                  <a:lnTo>
                    <a:pt x="434" y="180"/>
                  </a:lnTo>
                  <a:lnTo>
                    <a:pt x="434" y="182"/>
                  </a:lnTo>
                  <a:lnTo>
                    <a:pt x="434" y="186"/>
                  </a:lnTo>
                  <a:lnTo>
                    <a:pt x="434" y="188"/>
                  </a:lnTo>
                  <a:lnTo>
                    <a:pt x="435" y="186"/>
                  </a:lnTo>
                  <a:lnTo>
                    <a:pt x="436" y="180"/>
                  </a:lnTo>
                  <a:lnTo>
                    <a:pt x="440" y="180"/>
                  </a:lnTo>
                  <a:lnTo>
                    <a:pt x="441" y="178"/>
                  </a:lnTo>
                  <a:close/>
                  <a:moveTo>
                    <a:pt x="457" y="182"/>
                  </a:moveTo>
                  <a:lnTo>
                    <a:pt x="453" y="182"/>
                  </a:lnTo>
                  <a:lnTo>
                    <a:pt x="453" y="184"/>
                  </a:lnTo>
                  <a:lnTo>
                    <a:pt x="453" y="186"/>
                  </a:lnTo>
                  <a:lnTo>
                    <a:pt x="456" y="188"/>
                  </a:lnTo>
                  <a:lnTo>
                    <a:pt x="457" y="182"/>
                  </a:lnTo>
                  <a:close/>
                  <a:moveTo>
                    <a:pt x="457" y="182"/>
                  </a:moveTo>
                  <a:lnTo>
                    <a:pt x="457" y="182"/>
                  </a:lnTo>
                  <a:lnTo>
                    <a:pt x="456" y="188"/>
                  </a:lnTo>
                  <a:lnTo>
                    <a:pt x="457" y="188"/>
                  </a:lnTo>
                  <a:lnTo>
                    <a:pt x="457" y="182"/>
                  </a:lnTo>
                  <a:close/>
                  <a:moveTo>
                    <a:pt x="461" y="182"/>
                  </a:moveTo>
                  <a:lnTo>
                    <a:pt x="457" y="182"/>
                  </a:lnTo>
                  <a:lnTo>
                    <a:pt x="457" y="188"/>
                  </a:lnTo>
                  <a:lnTo>
                    <a:pt x="461" y="188"/>
                  </a:lnTo>
                  <a:lnTo>
                    <a:pt x="461" y="182"/>
                  </a:lnTo>
                  <a:close/>
                  <a:moveTo>
                    <a:pt x="462" y="182"/>
                  </a:moveTo>
                  <a:lnTo>
                    <a:pt x="461" y="182"/>
                  </a:lnTo>
                  <a:lnTo>
                    <a:pt x="461" y="188"/>
                  </a:lnTo>
                  <a:lnTo>
                    <a:pt x="462" y="188"/>
                  </a:lnTo>
                  <a:lnTo>
                    <a:pt x="462" y="184"/>
                  </a:lnTo>
                  <a:lnTo>
                    <a:pt x="467" y="184"/>
                  </a:lnTo>
                  <a:lnTo>
                    <a:pt x="462" y="182"/>
                  </a:lnTo>
                  <a:close/>
                  <a:moveTo>
                    <a:pt x="527" y="187"/>
                  </a:moveTo>
                  <a:lnTo>
                    <a:pt x="527" y="188"/>
                  </a:lnTo>
                  <a:lnTo>
                    <a:pt x="528" y="188"/>
                  </a:lnTo>
                  <a:lnTo>
                    <a:pt x="527" y="187"/>
                  </a:lnTo>
                  <a:close/>
                  <a:moveTo>
                    <a:pt x="638" y="188"/>
                  </a:moveTo>
                  <a:lnTo>
                    <a:pt x="638" y="188"/>
                  </a:lnTo>
                  <a:lnTo>
                    <a:pt x="639" y="188"/>
                  </a:lnTo>
                  <a:lnTo>
                    <a:pt x="638" y="188"/>
                  </a:lnTo>
                  <a:close/>
                  <a:moveTo>
                    <a:pt x="642" y="180"/>
                  </a:moveTo>
                  <a:lnTo>
                    <a:pt x="641" y="180"/>
                  </a:lnTo>
                  <a:lnTo>
                    <a:pt x="642" y="188"/>
                  </a:lnTo>
                  <a:lnTo>
                    <a:pt x="642" y="180"/>
                  </a:lnTo>
                  <a:close/>
                  <a:moveTo>
                    <a:pt x="635" y="186"/>
                  </a:moveTo>
                  <a:lnTo>
                    <a:pt x="632" y="186"/>
                  </a:lnTo>
                  <a:lnTo>
                    <a:pt x="637" y="188"/>
                  </a:lnTo>
                  <a:lnTo>
                    <a:pt x="635" y="186"/>
                  </a:lnTo>
                  <a:close/>
                  <a:moveTo>
                    <a:pt x="527" y="186"/>
                  </a:moveTo>
                  <a:lnTo>
                    <a:pt x="527" y="186"/>
                  </a:lnTo>
                  <a:lnTo>
                    <a:pt x="527" y="187"/>
                  </a:lnTo>
                  <a:lnTo>
                    <a:pt x="527" y="186"/>
                  </a:lnTo>
                  <a:close/>
                  <a:moveTo>
                    <a:pt x="657" y="186"/>
                  </a:moveTo>
                  <a:lnTo>
                    <a:pt x="657" y="186"/>
                  </a:lnTo>
                  <a:lnTo>
                    <a:pt x="657" y="187"/>
                  </a:lnTo>
                  <a:lnTo>
                    <a:pt x="657" y="186"/>
                  </a:lnTo>
                  <a:close/>
                  <a:moveTo>
                    <a:pt x="279" y="186"/>
                  </a:moveTo>
                  <a:lnTo>
                    <a:pt x="277" y="186"/>
                  </a:lnTo>
                  <a:lnTo>
                    <a:pt x="279" y="186"/>
                  </a:lnTo>
                  <a:close/>
                  <a:moveTo>
                    <a:pt x="320" y="170"/>
                  </a:moveTo>
                  <a:lnTo>
                    <a:pt x="312" y="170"/>
                  </a:lnTo>
                  <a:lnTo>
                    <a:pt x="311" y="178"/>
                  </a:lnTo>
                  <a:lnTo>
                    <a:pt x="314" y="180"/>
                  </a:lnTo>
                  <a:lnTo>
                    <a:pt x="313" y="184"/>
                  </a:lnTo>
                  <a:lnTo>
                    <a:pt x="283" y="184"/>
                  </a:lnTo>
                  <a:lnTo>
                    <a:pt x="314" y="186"/>
                  </a:lnTo>
                  <a:lnTo>
                    <a:pt x="314" y="184"/>
                  </a:lnTo>
                  <a:lnTo>
                    <a:pt x="315" y="178"/>
                  </a:lnTo>
                  <a:lnTo>
                    <a:pt x="311" y="178"/>
                  </a:lnTo>
                  <a:lnTo>
                    <a:pt x="312" y="174"/>
                  </a:lnTo>
                  <a:lnTo>
                    <a:pt x="321" y="174"/>
                  </a:lnTo>
                  <a:lnTo>
                    <a:pt x="320" y="170"/>
                  </a:lnTo>
                  <a:close/>
                  <a:moveTo>
                    <a:pt x="321" y="174"/>
                  </a:moveTo>
                  <a:lnTo>
                    <a:pt x="316" y="174"/>
                  </a:lnTo>
                  <a:lnTo>
                    <a:pt x="317" y="182"/>
                  </a:lnTo>
                  <a:lnTo>
                    <a:pt x="317" y="183"/>
                  </a:lnTo>
                  <a:lnTo>
                    <a:pt x="317" y="184"/>
                  </a:lnTo>
                  <a:lnTo>
                    <a:pt x="320" y="186"/>
                  </a:lnTo>
                  <a:lnTo>
                    <a:pt x="323" y="184"/>
                  </a:lnTo>
                  <a:lnTo>
                    <a:pt x="324" y="182"/>
                  </a:lnTo>
                  <a:lnTo>
                    <a:pt x="321" y="180"/>
                  </a:lnTo>
                  <a:lnTo>
                    <a:pt x="321" y="179"/>
                  </a:lnTo>
                  <a:lnTo>
                    <a:pt x="321" y="175"/>
                  </a:lnTo>
                  <a:lnTo>
                    <a:pt x="321" y="174"/>
                  </a:lnTo>
                  <a:close/>
                  <a:moveTo>
                    <a:pt x="635" y="178"/>
                  </a:moveTo>
                  <a:lnTo>
                    <a:pt x="634" y="178"/>
                  </a:lnTo>
                  <a:lnTo>
                    <a:pt x="634" y="186"/>
                  </a:lnTo>
                  <a:lnTo>
                    <a:pt x="635" y="186"/>
                  </a:lnTo>
                  <a:lnTo>
                    <a:pt x="635" y="178"/>
                  </a:lnTo>
                  <a:close/>
                  <a:moveTo>
                    <a:pt x="623" y="182"/>
                  </a:moveTo>
                  <a:lnTo>
                    <a:pt x="618" y="182"/>
                  </a:lnTo>
                  <a:lnTo>
                    <a:pt x="631" y="186"/>
                  </a:lnTo>
                  <a:lnTo>
                    <a:pt x="631" y="184"/>
                  </a:lnTo>
                  <a:lnTo>
                    <a:pt x="626" y="184"/>
                  </a:lnTo>
                  <a:lnTo>
                    <a:pt x="623" y="182"/>
                  </a:lnTo>
                  <a:close/>
                  <a:moveTo>
                    <a:pt x="285" y="172"/>
                  </a:moveTo>
                  <a:lnTo>
                    <a:pt x="279" y="172"/>
                  </a:lnTo>
                  <a:lnTo>
                    <a:pt x="280" y="184"/>
                  </a:lnTo>
                  <a:lnTo>
                    <a:pt x="279" y="186"/>
                  </a:lnTo>
                  <a:lnTo>
                    <a:pt x="283" y="184"/>
                  </a:lnTo>
                  <a:lnTo>
                    <a:pt x="284" y="184"/>
                  </a:lnTo>
                  <a:lnTo>
                    <a:pt x="285" y="176"/>
                  </a:lnTo>
                  <a:lnTo>
                    <a:pt x="285" y="172"/>
                  </a:lnTo>
                  <a:close/>
                  <a:moveTo>
                    <a:pt x="285" y="176"/>
                  </a:moveTo>
                  <a:lnTo>
                    <a:pt x="284" y="184"/>
                  </a:lnTo>
                  <a:lnTo>
                    <a:pt x="292" y="184"/>
                  </a:lnTo>
                  <a:lnTo>
                    <a:pt x="293" y="182"/>
                  </a:lnTo>
                  <a:lnTo>
                    <a:pt x="313" y="182"/>
                  </a:lnTo>
                  <a:lnTo>
                    <a:pt x="314" y="180"/>
                  </a:lnTo>
                  <a:lnTo>
                    <a:pt x="311" y="178"/>
                  </a:lnTo>
                  <a:lnTo>
                    <a:pt x="308" y="178"/>
                  </a:lnTo>
                  <a:lnTo>
                    <a:pt x="285" y="176"/>
                  </a:lnTo>
                  <a:close/>
                  <a:moveTo>
                    <a:pt x="300" y="182"/>
                  </a:moveTo>
                  <a:lnTo>
                    <a:pt x="293" y="182"/>
                  </a:lnTo>
                  <a:lnTo>
                    <a:pt x="292" y="184"/>
                  </a:lnTo>
                  <a:lnTo>
                    <a:pt x="300" y="184"/>
                  </a:lnTo>
                  <a:lnTo>
                    <a:pt x="300" y="182"/>
                  </a:lnTo>
                  <a:close/>
                  <a:moveTo>
                    <a:pt x="313" y="182"/>
                  </a:moveTo>
                  <a:lnTo>
                    <a:pt x="300" y="182"/>
                  </a:lnTo>
                  <a:lnTo>
                    <a:pt x="300" y="184"/>
                  </a:lnTo>
                  <a:lnTo>
                    <a:pt x="313" y="184"/>
                  </a:lnTo>
                  <a:lnTo>
                    <a:pt x="313" y="182"/>
                  </a:lnTo>
                  <a:close/>
                  <a:moveTo>
                    <a:pt x="440" y="180"/>
                  </a:moveTo>
                  <a:lnTo>
                    <a:pt x="436" y="180"/>
                  </a:lnTo>
                  <a:lnTo>
                    <a:pt x="436" y="184"/>
                  </a:lnTo>
                  <a:lnTo>
                    <a:pt x="437" y="184"/>
                  </a:lnTo>
                  <a:lnTo>
                    <a:pt x="440" y="180"/>
                  </a:lnTo>
                  <a:close/>
                  <a:moveTo>
                    <a:pt x="467" y="180"/>
                  </a:moveTo>
                  <a:lnTo>
                    <a:pt x="457" y="180"/>
                  </a:lnTo>
                  <a:lnTo>
                    <a:pt x="461" y="182"/>
                  </a:lnTo>
                  <a:lnTo>
                    <a:pt x="462" y="182"/>
                  </a:lnTo>
                  <a:lnTo>
                    <a:pt x="467" y="184"/>
                  </a:lnTo>
                  <a:lnTo>
                    <a:pt x="467" y="180"/>
                  </a:lnTo>
                  <a:close/>
                  <a:moveTo>
                    <a:pt x="464" y="178"/>
                  </a:moveTo>
                  <a:lnTo>
                    <a:pt x="450" y="178"/>
                  </a:lnTo>
                  <a:lnTo>
                    <a:pt x="467" y="180"/>
                  </a:lnTo>
                  <a:lnTo>
                    <a:pt x="467" y="184"/>
                  </a:lnTo>
                  <a:lnTo>
                    <a:pt x="468" y="184"/>
                  </a:lnTo>
                  <a:lnTo>
                    <a:pt x="468" y="182"/>
                  </a:lnTo>
                  <a:lnTo>
                    <a:pt x="468" y="181"/>
                  </a:lnTo>
                  <a:lnTo>
                    <a:pt x="468" y="180"/>
                  </a:lnTo>
                  <a:lnTo>
                    <a:pt x="470" y="179"/>
                  </a:lnTo>
                  <a:lnTo>
                    <a:pt x="464" y="178"/>
                  </a:lnTo>
                  <a:close/>
                  <a:moveTo>
                    <a:pt x="468" y="182"/>
                  </a:moveTo>
                  <a:lnTo>
                    <a:pt x="468" y="184"/>
                  </a:lnTo>
                  <a:lnTo>
                    <a:pt x="468" y="182"/>
                  </a:lnTo>
                  <a:close/>
                  <a:moveTo>
                    <a:pt x="627" y="174"/>
                  </a:moveTo>
                  <a:lnTo>
                    <a:pt x="626" y="174"/>
                  </a:lnTo>
                  <a:lnTo>
                    <a:pt x="626" y="183"/>
                  </a:lnTo>
                  <a:lnTo>
                    <a:pt x="626" y="184"/>
                  </a:lnTo>
                  <a:lnTo>
                    <a:pt x="627" y="184"/>
                  </a:lnTo>
                  <a:lnTo>
                    <a:pt x="627" y="174"/>
                  </a:lnTo>
                  <a:close/>
                  <a:moveTo>
                    <a:pt x="631" y="176"/>
                  </a:moveTo>
                  <a:lnTo>
                    <a:pt x="630" y="176"/>
                  </a:lnTo>
                  <a:lnTo>
                    <a:pt x="630" y="184"/>
                  </a:lnTo>
                  <a:lnTo>
                    <a:pt x="631" y="184"/>
                  </a:lnTo>
                  <a:lnTo>
                    <a:pt x="631" y="176"/>
                  </a:lnTo>
                  <a:close/>
                  <a:moveTo>
                    <a:pt x="647" y="182"/>
                  </a:moveTo>
                  <a:lnTo>
                    <a:pt x="647" y="182"/>
                  </a:lnTo>
                  <a:lnTo>
                    <a:pt x="647" y="183"/>
                  </a:lnTo>
                  <a:lnTo>
                    <a:pt x="647" y="182"/>
                  </a:lnTo>
                  <a:close/>
                  <a:moveTo>
                    <a:pt x="272" y="168"/>
                  </a:moveTo>
                  <a:lnTo>
                    <a:pt x="266" y="168"/>
                  </a:lnTo>
                  <a:lnTo>
                    <a:pt x="267" y="176"/>
                  </a:lnTo>
                  <a:lnTo>
                    <a:pt x="268" y="182"/>
                  </a:lnTo>
                  <a:lnTo>
                    <a:pt x="275" y="182"/>
                  </a:lnTo>
                  <a:lnTo>
                    <a:pt x="276" y="180"/>
                  </a:lnTo>
                  <a:lnTo>
                    <a:pt x="272" y="180"/>
                  </a:lnTo>
                  <a:lnTo>
                    <a:pt x="273" y="176"/>
                  </a:lnTo>
                  <a:lnTo>
                    <a:pt x="273" y="172"/>
                  </a:lnTo>
                  <a:lnTo>
                    <a:pt x="272" y="168"/>
                  </a:lnTo>
                  <a:close/>
                  <a:moveTo>
                    <a:pt x="443" y="180"/>
                  </a:moveTo>
                  <a:lnTo>
                    <a:pt x="442" y="180"/>
                  </a:lnTo>
                  <a:lnTo>
                    <a:pt x="441" y="182"/>
                  </a:lnTo>
                  <a:lnTo>
                    <a:pt x="445" y="182"/>
                  </a:lnTo>
                  <a:lnTo>
                    <a:pt x="443" y="180"/>
                  </a:lnTo>
                  <a:close/>
                  <a:moveTo>
                    <a:pt x="448" y="176"/>
                  </a:moveTo>
                  <a:lnTo>
                    <a:pt x="450" y="179"/>
                  </a:lnTo>
                  <a:lnTo>
                    <a:pt x="451" y="180"/>
                  </a:lnTo>
                  <a:lnTo>
                    <a:pt x="451" y="182"/>
                  </a:lnTo>
                  <a:lnTo>
                    <a:pt x="453" y="182"/>
                  </a:lnTo>
                  <a:lnTo>
                    <a:pt x="450" y="178"/>
                  </a:lnTo>
                  <a:lnTo>
                    <a:pt x="464" y="178"/>
                  </a:lnTo>
                  <a:lnTo>
                    <a:pt x="448" y="176"/>
                  </a:lnTo>
                  <a:close/>
                  <a:moveTo>
                    <a:pt x="450" y="178"/>
                  </a:moveTo>
                  <a:lnTo>
                    <a:pt x="453" y="182"/>
                  </a:lnTo>
                  <a:lnTo>
                    <a:pt x="457" y="182"/>
                  </a:lnTo>
                  <a:lnTo>
                    <a:pt x="457" y="180"/>
                  </a:lnTo>
                  <a:lnTo>
                    <a:pt x="467" y="180"/>
                  </a:lnTo>
                  <a:lnTo>
                    <a:pt x="450" y="178"/>
                  </a:lnTo>
                  <a:close/>
                  <a:moveTo>
                    <a:pt x="457" y="180"/>
                  </a:moveTo>
                  <a:lnTo>
                    <a:pt x="457" y="182"/>
                  </a:lnTo>
                  <a:lnTo>
                    <a:pt x="461" y="182"/>
                  </a:lnTo>
                  <a:lnTo>
                    <a:pt x="457" y="180"/>
                  </a:lnTo>
                  <a:close/>
                  <a:moveTo>
                    <a:pt x="617" y="170"/>
                  </a:moveTo>
                  <a:lnTo>
                    <a:pt x="620" y="172"/>
                  </a:lnTo>
                  <a:lnTo>
                    <a:pt x="621" y="172"/>
                  </a:lnTo>
                  <a:lnTo>
                    <a:pt x="621" y="182"/>
                  </a:lnTo>
                  <a:lnTo>
                    <a:pt x="622" y="182"/>
                  </a:lnTo>
                  <a:lnTo>
                    <a:pt x="622" y="174"/>
                  </a:lnTo>
                  <a:lnTo>
                    <a:pt x="623" y="173"/>
                  </a:lnTo>
                  <a:lnTo>
                    <a:pt x="617" y="170"/>
                  </a:lnTo>
                  <a:close/>
                  <a:moveTo>
                    <a:pt x="642" y="181"/>
                  </a:moveTo>
                  <a:lnTo>
                    <a:pt x="644" y="182"/>
                  </a:lnTo>
                  <a:lnTo>
                    <a:pt x="647" y="182"/>
                  </a:lnTo>
                  <a:lnTo>
                    <a:pt x="642" y="181"/>
                  </a:lnTo>
                  <a:close/>
                  <a:moveTo>
                    <a:pt x="611" y="168"/>
                  </a:moveTo>
                  <a:lnTo>
                    <a:pt x="610" y="168"/>
                  </a:lnTo>
                  <a:lnTo>
                    <a:pt x="610" y="179"/>
                  </a:lnTo>
                  <a:lnTo>
                    <a:pt x="610" y="180"/>
                  </a:lnTo>
                  <a:lnTo>
                    <a:pt x="617" y="182"/>
                  </a:lnTo>
                  <a:lnTo>
                    <a:pt x="617" y="180"/>
                  </a:lnTo>
                  <a:lnTo>
                    <a:pt x="612" y="180"/>
                  </a:lnTo>
                  <a:lnTo>
                    <a:pt x="612" y="178"/>
                  </a:lnTo>
                  <a:lnTo>
                    <a:pt x="611" y="168"/>
                  </a:lnTo>
                  <a:close/>
                  <a:moveTo>
                    <a:pt x="642" y="180"/>
                  </a:moveTo>
                  <a:lnTo>
                    <a:pt x="642" y="180"/>
                  </a:lnTo>
                  <a:lnTo>
                    <a:pt x="642" y="181"/>
                  </a:lnTo>
                  <a:lnTo>
                    <a:pt x="642" y="180"/>
                  </a:lnTo>
                  <a:close/>
                  <a:moveTo>
                    <a:pt x="247" y="174"/>
                  </a:moveTo>
                  <a:lnTo>
                    <a:pt x="242" y="178"/>
                  </a:lnTo>
                  <a:lnTo>
                    <a:pt x="233" y="180"/>
                  </a:lnTo>
                  <a:lnTo>
                    <a:pt x="247" y="180"/>
                  </a:lnTo>
                  <a:lnTo>
                    <a:pt x="247" y="174"/>
                  </a:lnTo>
                  <a:close/>
                  <a:moveTo>
                    <a:pt x="261" y="168"/>
                  </a:moveTo>
                  <a:lnTo>
                    <a:pt x="258" y="168"/>
                  </a:lnTo>
                  <a:lnTo>
                    <a:pt x="257" y="176"/>
                  </a:lnTo>
                  <a:lnTo>
                    <a:pt x="259" y="180"/>
                  </a:lnTo>
                  <a:lnTo>
                    <a:pt x="265" y="180"/>
                  </a:lnTo>
                  <a:lnTo>
                    <a:pt x="261" y="178"/>
                  </a:lnTo>
                  <a:lnTo>
                    <a:pt x="260" y="175"/>
                  </a:lnTo>
                  <a:lnTo>
                    <a:pt x="260" y="172"/>
                  </a:lnTo>
                  <a:lnTo>
                    <a:pt x="261" y="168"/>
                  </a:lnTo>
                  <a:close/>
                  <a:moveTo>
                    <a:pt x="277" y="178"/>
                  </a:moveTo>
                  <a:lnTo>
                    <a:pt x="276" y="180"/>
                  </a:lnTo>
                  <a:lnTo>
                    <a:pt x="277" y="178"/>
                  </a:lnTo>
                  <a:close/>
                  <a:moveTo>
                    <a:pt x="284" y="142"/>
                  </a:moveTo>
                  <a:lnTo>
                    <a:pt x="152" y="142"/>
                  </a:lnTo>
                  <a:lnTo>
                    <a:pt x="153" y="144"/>
                  </a:lnTo>
                  <a:lnTo>
                    <a:pt x="237" y="144"/>
                  </a:lnTo>
                  <a:lnTo>
                    <a:pt x="512" y="180"/>
                  </a:lnTo>
                  <a:lnTo>
                    <a:pt x="513" y="178"/>
                  </a:lnTo>
                  <a:lnTo>
                    <a:pt x="515" y="154"/>
                  </a:lnTo>
                  <a:lnTo>
                    <a:pt x="515" y="150"/>
                  </a:lnTo>
                  <a:lnTo>
                    <a:pt x="502" y="150"/>
                  </a:lnTo>
                  <a:lnTo>
                    <a:pt x="494" y="148"/>
                  </a:lnTo>
                  <a:lnTo>
                    <a:pt x="300" y="148"/>
                  </a:lnTo>
                  <a:lnTo>
                    <a:pt x="283" y="146"/>
                  </a:lnTo>
                  <a:lnTo>
                    <a:pt x="284" y="142"/>
                  </a:lnTo>
                  <a:close/>
                  <a:moveTo>
                    <a:pt x="323" y="44"/>
                  </a:moveTo>
                  <a:lnTo>
                    <a:pt x="323" y="46"/>
                  </a:lnTo>
                  <a:lnTo>
                    <a:pt x="506" y="122"/>
                  </a:lnTo>
                  <a:lnTo>
                    <a:pt x="505" y="122"/>
                  </a:lnTo>
                  <a:lnTo>
                    <a:pt x="505" y="124"/>
                  </a:lnTo>
                  <a:lnTo>
                    <a:pt x="514" y="128"/>
                  </a:lnTo>
                  <a:lnTo>
                    <a:pt x="515" y="142"/>
                  </a:lnTo>
                  <a:lnTo>
                    <a:pt x="515" y="154"/>
                  </a:lnTo>
                  <a:lnTo>
                    <a:pt x="513" y="178"/>
                  </a:lnTo>
                  <a:lnTo>
                    <a:pt x="512" y="180"/>
                  </a:lnTo>
                  <a:lnTo>
                    <a:pt x="514" y="180"/>
                  </a:lnTo>
                  <a:lnTo>
                    <a:pt x="516" y="154"/>
                  </a:lnTo>
                  <a:lnTo>
                    <a:pt x="515" y="128"/>
                  </a:lnTo>
                  <a:lnTo>
                    <a:pt x="515" y="127"/>
                  </a:lnTo>
                  <a:lnTo>
                    <a:pt x="513" y="126"/>
                  </a:lnTo>
                  <a:lnTo>
                    <a:pt x="516" y="126"/>
                  </a:lnTo>
                  <a:lnTo>
                    <a:pt x="323" y="44"/>
                  </a:lnTo>
                  <a:close/>
                  <a:moveTo>
                    <a:pt x="609" y="180"/>
                  </a:moveTo>
                  <a:lnTo>
                    <a:pt x="609" y="180"/>
                  </a:lnTo>
                  <a:lnTo>
                    <a:pt x="611" y="180"/>
                  </a:lnTo>
                  <a:lnTo>
                    <a:pt x="609" y="180"/>
                  </a:lnTo>
                  <a:close/>
                  <a:moveTo>
                    <a:pt x="608" y="166"/>
                  </a:moveTo>
                  <a:lnTo>
                    <a:pt x="606" y="166"/>
                  </a:lnTo>
                  <a:lnTo>
                    <a:pt x="609" y="168"/>
                  </a:lnTo>
                  <a:lnTo>
                    <a:pt x="612" y="168"/>
                  </a:lnTo>
                  <a:lnTo>
                    <a:pt x="615" y="170"/>
                  </a:lnTo>
                  <a:lnTo>
                    <a:pt x="616" y="170"/>
                  </a:lnTo>
                  <a:lnTo>
                    <a:pt x="616" y="180"/>
                  </a:lnTo>
                  <a:lnTo>
                    <a:pt x="617" y="180"/>
                  </a:lnTo>
                  <a:lnTo>
                    <a:pt x="617" y="172"/>
                  </a:lnTo>
                  <a:lnTo>
                    <a:pt x="617" y="170"/>
                  </a:lnTo>
                  <a:lnTo>
                    <a:pt x="608" y="166"/>
                  </a:lnTo>
                  <a:close/>
                  <a:moveTo>
                    <a:pt x="647" y="178"/>
                  </a:moveTo>
                  <a:lnTo>
                    <a:pt x="647" y="180"/>
                  </a:lnTo>
                  <a:lnTo>
                    <a:pt x="651" y="180"/>
                  </a:lnTo>
                  <a:lnTo>
                    <a:pt x="647" y="178"/>
                  </a:lnTo>
                  <a:close/>
                  <a:moveTo>
                    <a:pt x="471" y="178"/>
                  </a:moveTo>
                  <a:lnTo>
                    <a:pt x="470" y="179"/>
                  </a:lnTo>
                  <a:lnTo>
                    <a:pt x="473" y="180"/>
                  </a:lnTo>
                  <a:lnTo>
                    <a:pt x="471" y="178"/>
                  </a:lnTo>
                  <a:close/>
                  <a:moveTo>
                    <a:pt x="605" y="178"/>
                  </a:moveTo>
                  <a:lnTo>
                    <a:pt x="605" y="178"/>
                  </a:lnTo>
                  <a:lnTo>
                    <a:pt x="607" y="179"/>
                  </a:lnTo>
                  <a:lnTo>
                    <a:pt x="605" y="178"/>
                  </a:lnTo>
                  <a:close/>
                  <a:moveTo>
                    <a:pt x="604" y="165"/>
                  </a:moveTo>
                  <a:lnTo>
                    <a:pt x="604" y="166"/>
                  </a:lnTo>
                  <a:lnTo>
                    <a:pt x="605" y="178"/>
                  </a:lnTo>
                  <a:lnTo>
                    <a:pt x="607" y="179"/>
                  </a:lnTo>
                  <a:lnTo>
                    <a:pt x="605" y="178"/>
                  </a:lnTo>
                  <a:lnTo>
                    <a:pt x="605" y="176"/>
                  </a:lnTo>
                  <a:lnTo>
                    <a:pt x="605" y="166"/>
                  </a:lnTo>
                  <a:lnTo>
                    <a:pt x="608" y="166"/>
                  </a:lnTo>
                  <a:lnTo>
                    <a:pt x="604" y="165"/>
                  </a:lnTo>
                  <a:close/>
                  <a:moveTo>
                    <a:pt x="637" y="178"/>
                  </a:moveTo>
                  <a:lnTo>
                    <a:pt x="637" y="178"/>
                  </a:lnTo>
                  <a:lnTo>
                    <a:pt x="638" y="179"/>
                  </a:lnTo>
                  <a:lnTo>
                    <a:pt x="637" y="178"/>
                  </a:lnTo>
                  <a:close/>
                  <a:moveTo>
                    <a:pt x="77" y="174"/>
                  </a:moveTo>
                  <a:lnTo>
                    <a:pt x="131" y="178"/>
                  </a:lnTo>
                  <a:lnTo>
                    <a:pt x="173" y="176"/>
                  </a:lnTo>
                  <a:lnTo>
                    <a:pt x="131" y="176"/>
                  </a:lnTo>
                  <a:lnTo>
                    <a:pt x="77" y="174"/>
                  </a:lnTo>
                  <a:close/>
                  <a:moveTo>
                    <a:pt x="205" y="146"/>
                  </a:moveTo>
                  <a:lnTo>
                    <a:pt x="194" y="146"/>
                  </a:lnTo>
                  <a:lnTo>
                    <a:pt x="200" y="154"/>
                  </a:lnTo>
                  <a:lnTo>
                    <a:pt x="205" y="162"/>
                  </a:lnTo>
                  <a:lnTo>
                    <a:pt x="199" y="170"/>
                  </a:lnTo>
                  <a:lnTo>
                    <a:pt x="173" y="176"/>
                  </a:lnTo>
                  <a:lnTo>
                    <a:pt x="131" y="178"/>
                  </a:lnTo>
                  <a:lnTo>
                    <a:pt x="175" y="178"/>
                  </a:lnTo>
                  <a:lnTo>
                    <a:pt x="185" y="176"/>
                  </a:lnTo>
                  <a:lnTo>
                    <a:pt x="238" y="176"/>
                  </a:lnTo>
                  <a:lnTo>
                    <a:pt x="245" y="168"/>
                  </a:lnTo>
                  <a:lnTo>
                    <a:pt x="253" y="160"/>
                  </a:lnTo>
                  <a:lnTo>
                    <a:pt x="263" y="154"/>
                  </a:lnTo>
                  <a:lnTo>
                    <a:pt x="265" y="154"/>
                  </a:lnTo>
                  <a:lnTo>
                    <a:pt x="267" y="152"/>
                  </a:lnTo>
                  <a:lnTo>
                    <a:pt x="272" y="152"/>
                  </a:lnTo>
                  <a:lnTo>
                    <a:pt x="238" y="148"/>
                  </a:lnTo>
                  <a:lnTo>
                    <a:pt x="205" y="146"/>
                  </a:lnTo>
                  <a:close/>
                  <a:moveTo>
                    <a:pt x="293" y="164"/>
                  </a:moveTo>
                  <a:lnTo>
                    <a:pt x="293" y="166"/>
                  </a:lnTo>
                  <a:lnTo>
                    <a:pt x="301" y="166"/>
                  </a:lnTo>
                  <a:lnTo>
                    <a:pt x="300" y="176"/>
                  </a:lnTo>
                  <a:lnTo>
                    <a:pt x="285" y="176"/>
                  </a:lnTo>
                  <a:lnTo>
                    <a:pt x="308" y="178"/>
                  </a:lnTo>
                  <a:lnTo>
                    <a:pt x="302" y="176"/>
                  </a:lnTo>
                  <a:lnTo>
                    <a:pt x="302" y="174"/>
                  </a:lnTo>
                  <a:lnTo>
                    <a:pt x="303" y="170"/>
                  </a:lnTo>
                  <a:lnTo>
                    <a:pt x="317" y="170"/>
                  </a:lnTo>
                  <a:lnTo>
                    <a:pt x="314" y="168"/>
                  </a:lnTo>
                  <a:lnTo>
                    <a:pt x="303" y="168"/>
                  </a:lnTo>
                  <a:lnTo>
                    <a:pt x="301" y="166"/>
                  </a:lnTo>
                  <a:lnTo>
                    <a:pt x="293" y="164"/>
                  </a:lnTo>
                  <a:close/>
                  <a:moveTo>
                    <a:pt x="312" y="170"/>
                  </a:moveTo>
                  <a:lnTo>
                    <a:pt x="303" y="170"/>
                  </a:lnTo>
                  <a:lnTo>
                    <a:pt x="302" y="174"/>
                  </a:lnTo>
                  <a:lnTo>
                    <a:pt x="302" y="176"/>
                  </a:lnTo>
                  <a:lnTo>
                    <a:pt x="308" y="178"/>
                  </a:lnTo>
                  <a:lnTo>
                    <a:pt x="311" y="178"/>
                  </a:lnTo>
                  <a:lnTo>
                    <a:pt x="312" y="170"/>
                  </a:lnTo>
                  <a:close/>
                  <a:moveTo>
                    <a:pt x="516" y="154"/>
                  </a:moveTo>
                  <a:lnTo>
                    <a:pt x="516" y="154"/>
                  </a:lnTo>
                  <a:lnTo>
                    <a:pt x="598" y="178"/>
                  </a:lnTo>
                  <a:lnTo>
                    <a:pt x="598" y="176"/>
                  </a:lnTo>
                  <a:lnTo>
                    <a:pt x="595" y="176"/>
                  </a:lnTo>
                  <a:lnTo>
                    <a:pt x="592" y="175"/>
                  </a:lnTo>
                  <a:lnTo>
                    <a:pt x="590" y="174"/>
                  </a:lnTo>
                  <a:lnTo>
                    <a:pt x="589" y="174"/>
                  </a:lnTo>
                  <a:lnTo>
                    <a:pt x="516" y="154"/>
                  </a:lnTo>
                  <a:close/>
                  <a:moveTo>
                    <a:pt x="601" y="162"/>
                  </a:moveTo>
                  <a:lnTo>
                    <a:pt x="596" y="162"/>
                  </a:lnTo>
                  <a:lnTo>
                    <a:pt x="596" y="175"/>
                  </a:lnTo>
                  <a:lnTo>
                    <a:pt x="595" y="176"/>
                  </a:lnTo>
                  <a:lnTo>
                    <a:pt x="598" y="176"/>
                  </a:lnTo>
                  <a:lnTo>
                    <a:pt x="598" y="178"/>
                  </a:lnTo>
                  <a:lnTo>
                    <a:pt x="604" y="178"/>
                  </a:lnTo>
                  <a:lnTo>
                    <a:pt x="604" y="176"/>
                  </a:lnTo>
                  <a:lnTo>
                    <a:pt x="600" y="176"/>
                  </a:lnTo>
                  <a:lnTo>
                    <a:pt x="600" y="174"/>
                  </a:lnTo>
                  <a:lnTo>
                    <a:pt x="600" y="164"/>
                  </a:lnTo>
                  <a:lnTo>
                    <a:pt x="601" y="164"/>
                  </a:lnTo>
                  <a:lnTo>
                    <a:pt x="601" y="162"/>
                  </a:lnTo>
                  <a:close/>
                  <a:moveTo>
                    <a:pt x="623" y="173"/>
                  </a:moveTo>
                  <a:lnTo>
                    <a:pt x="625" y="174"/>
                  </a:lnTo>
                  <a:lnTo>
                    <a:pt x="627" y="174"/>
                  </a:lnTo>
                  <a:lnTo>
                    <a:pt x="630" y="176"/>
                  </a:lnTo>
                  <a:lnTo>
                    <a:pt x="631" y="176"/>
                  </a:lnTo>
                  <a:lnTo>
                    <a:pt x="634" y="178"/>
                  </a:lnTo>
                  <a:lnTo>
                    <a:pt x="637" y="178"/>
                  </a:lnTo>
                  <a:lnTo>
                    <a:pt x="623" y="173"/>
                  </a:lnTo>
                  <a:close/>
                  <a:moveTo>
                    <a:pt x="617" y="164"/>
                  </a:moveTo>
                  <a:lnTo>
                    <a:pt x="604" y="164"/>
                  </a:lnTo>
                  <a:lnTo>
                    <a:pt x="604" y="165"/>
                  </a:lnTo>
                  <a:lnTo>
                    <a:pt x="637" y="178"/>
                  </a:lnTo>
                  <a:lnTo>
                    <a:pt x="647" y="178"/>
                  </a:lnTo>
                  <a:lnTo>
                    <a:pt x="617" y="164"/>
                  </a:lnTo>
                  <a:close/>
                  <a:moveTo>
                    <a:pt x="448" y="176"/>
                  </a:moveTo>
                  <a:lnTo>
                    <a:pt x="448" y="176"/>
                  </a:lnTo>
                  <a:close/>
                  <a:moveTo>
                    <a:pt x="174" y="174"/>
                  </a:moveTo>
                  <a:lnTo>
                    <a:pt x="77" y="174"/>
                  </a:lnTo>
                  <a:lnTo>
                    <a:pt x="131" y="176"/>
                  </a:lnTo>
                  <a:lnTo>
                    <a:pt x="174" y="174"/>
                  </a:lnTo>
                  <a:close/>
                  <a:moveTo>
                    <a:pt x="237" y="144"/>
                  </a:moveTo>
                  <a:lnTo>
                    <a:pt x="193" y="144"/>
                  </a:lnTo>
                  <a:lnTo>
                    <a:pt x="191" y="146"/>
                  </a:lnTo>
                  <a:lnTo>
                    <a:pt x="198" y="154"/>
                  </a:lnTo>
                  <a:lnTo>
                    <a:pt x="203" y="162"/>
                  </a:lnTo>
                  <a:lnTo>
                    <a:pt x="198" y="168"/>
                  </a:lnTo>
                  <a:lnTo>
                    <a:pt x="174" y="174"/>
                  </a:lnTo>
                  <a:lnTo>
                    <a:pt x="131" y="176"/>
                  </a:lnTo>
                  <a:lnTo>
                    <a:pt x="173" y="176"/>
                  </a:lnTo>
                  <a:lnTo>
                    <a:pt x="199" y="170"/>
                  </a:lnTo>
                  <a:lnTo>
                    <a:pt x="205" y="162"/>
                  </a:lnTo>
                  <a:lnTo>
                    <a:pt x="200" y="154"/>
                  </a:lnTo>
                  <a:lnTo>
                    <a:pt x="194" y="146"/>
                  </a:lnTo>
                  <a:lnTo>
                    <a:pt x="252" y="146"/>
                  </a:lnTo>
                  <a:lnTo>
                    <a:pt x="237" y="144"/>
                  </a:lnTo>
                  <a:close/>
                  <a:moveTo>
                    <a:pt x="285" y="166"/>
                  </a:moveTo>
                  <a:lnTo>
                    <a:pt x="285" y="176"/>
                  </a:lnTo>
                  <a:lnTo>
                    <a:pt x="292" y="176"/>
                  </a:lnTo>
                  <a:lnTo>
                    <a:pt x="292" y="168"/>
                  </a:lnTo>
                  <a:lnTo>
                    <a:pt x="285" y="166"/>
                  </a:lnTo>
                  <a:close/>
                  <a:moveTo>
                    <a:pt x="294" y="166"/>
                  </a:moveTo>
                  <a:lnTo>
                    <a:pt x="285" y="166"/>
                  </a:lnTo>
                  <a:lnTo>
                    <a:pt x="292" y="168"/>
                  </a:lnTo>
                  <a:lnTo>
                    <a:pt x="292" y="176"/>
                  </a:lnTo>
                  <a:lnTo>
                    <a:pt x="293" y="176"/>
                  </a:lnTo>
                  <a:lnTo>
                    <a:pt x="294" y="166"/>
                  </a:lnTo>
                  <a:close/>
                  <a:moveTo>
                    <a:pt x="301" y="166"/>
                  </a:moveTo>
                  <a:lnTo>
                    <a:pt x="294" y="166"/>
                  </a:lnTo>
                  <a:lnTo>
                    <a:pt x="293" y="176"/>
                  </a:lnTo>
                  <a:lnTo>
                    <a:pt x="300" y="176"/>
                  </a:lnTo>
                  <a:lnTo>
                    <a:pt x="301" y="166"/>
                  </a:lnTo>
                  <a:close/>
                  <a:moveTo>
                    <a:pt x="592" y="175"/>
                  </a:moveTo>
                  <a:lnTo>
                    <a:pt x="595" y="176"/>
                  </a:lnTo>
                  <a:lnTo>
                    <a:pt x="592" y="175"/>
                  </a:lnTo>
                  <a:close/>
                  <a:moveTo>
                    <a:pt x="595" y="176"/>
                  </a:moveTo>
                  <a:lnTo>
                    <a:pt x="595" y="176"/>
                  </a:lnTo>
                  <a:lnTo>
                    <a:pt x="598" y="176"/>
                  </a:lnTo>
                  <a:lnTo>
                    <a:pt x="595" y="176"/>
                  </a:lnTo>
                  <a:close/>
                  <a:moveTo>
                    <a:pt x="603" y="164"/>
                  </a:moveTo>
                  <a:lnTo>
                    <a:pt x="603" y="166"/>
                  </a:lnTo>
                  <a:lnTo>
                    <a:pt x="603" y="176"/>
                  </a:lnTo>
                  <a:lnTo>
                    <a:pt x="604" y="176"/>
                  </a:lnTo>
                  <a:lnTo>
                    <a:pt x="604" y="165"/>
                  </a:lnTo>
                  <a:lnTo>
                    <a:pt x="603" y="164"/>
                  </a:lnTo>
                  <a:close/>
                  <a:moveTo>
                    <a:pt x="591" y="160"/>
                  </a:moveTo>
                  <a:lnTo>
                    <a:pt x="590" y="160"/>
                  </a:lnTo>
                  <a:lnTo>
                    <a:pt x="590" y="173"/>
                  </a:lnTo>
                  <a:lnTo>
                    <a:pt x="590" y="174"/>
                  </a:lnTo>
                  <a:lnTo>
                    <a:pt x="592" y="175"/>
                  </a:lnTo>
                  <a:lnTo>
                    <a:pt x="591" y="174"/>
                  </a:lnTo>
                  <a:lnTo>
                    <a:pt x="591" y="172"/>
                  </a:lnTo>
                  <a:lnTo>
                    <a:pt x="591" y="160"/>
                  </a:lnTo>
                  <a:close/>
                  <a:moveTo>
                    <a:pt x="589" y="174"/>
                  </a:moveTo>
                  <a:lnTo>
                    <a:pt x="590" y="174"/>
                  </a:lnTo>
                  <a:lnTo>
                    <a:pt x="589" y="174"/>
                  </a:lnTo>
                  <a:close/>
                  <a:moveTo>
                    <a:pt x="590" y="174"/>
                  </a:moveTo>
                  <a:lnTo>
                    <a:pt x="590" y="174"/>
                  </a:lnTo>
                  <a:close/>
                  <a:moveTo>
                    <a:pt x="523" y="130"/>
                  </a:moveTo>
                  <a:lnTo>
                    <a:pt x="518" y="130"/>
                  </a:lnTo>
                  <a:lnTo>
                    <a:pt x="524" y="132"/>
                  </a:lnTo>
                  <a:lnTo>
                    <a:pt x="525" y="132"/>
                  </a:lnTo>
                  <a:lnTo>
                    <a:pt x="525" y="134"/>
                  </a:lnTo>
                  <a:lnTo>
                    <a:pt x="526" y="152"/>
                  </a:lnTo>
                  <a:lnTo>
                    <a:pt x="525" y="154"/>
                  </a:lnTo>
                  <a:lnTo>
                    <a:pt x="516" y="154"/>
                  </a:lnTo>
                  <a:lnTo>
                    <a:pt x="589" y="174"/>
                  </a:lnTo>
                  <a:lnTo>
                    <a:pt x="585" y="172"/>
                  </a:lnTo>
                  <a:lnTo>
                    <a:pt x="584" y="172"/>
                  </a:lnTo>
                  <a:lnTo>
                    <a:pt x="579" y="170"/>
                  </a:lnTo>
                  <a:lnTo>
                    <a:pt x="578" y="170"/>
                  </a:lnTo>
                  <a:lnTo>
                    <a:pt x="573" y="168"/>
                  </a:lnTo>
                  <a:lnTo>
                    <a:pt x="571" y="168"/>
                  </a:lnTo>
                  <a:lnTo>
                    <a:pt x="566" y="166"/>
                  </a:lnTo>
                  <a:lnTo>
                    <a:pt x="563" y="166"/>
                  </a:lnTo>
                  <a:lnTo>
                    <a:pt x="558" y="164"/>
                  </a:lnTo>
                  <a:lnTo>
                    <a:pt x="555" y="164"/>
                  </a:lnTo>
                  <a:lnTo>
                    <a:pt x="549" y="162"/>
                  </a:lnTo>
                  <a:lnTo>
                    <a:pt x="549" y="160"/>
                  </a:lnTo>
                  <a:lnTo>
                    <a:pt x="540" y="160"/>
                  </a:lnTo>
                  <a:lnTo>
                    <a:pt x="540" y="158"/>
                  </a:lnTo>
                  <a:lnTo>
                    <a:pt x="536" y="158"/>
                  </a:lnTo>
                  <a:lnTo>
                    <a:pt x="529" y="156"/>
                  </a:lnTo>
                  <a:lnTo>
                    <a:pt x="529" y="154"/>
                  </a:lnTo>
                  <a:lnTo>
                    <a:pt x="528" y="134"/>
                  </a:lnTo>
                  <a:lnTo>
                    <a:pt x="532" y="134"/>
                  </a:lnTo>
                  <a:lnTo>
                    <a:pt x="523" y="130"/>
                  </a:lnTo>
                  <a:close/>
                  <a:moveTo>
                    <a:pt x="623" y="172"/>
                  </a:moveTo>
                  <a:lnTo>
                    <a:pt x="623" y="173"/>
                  </a:lnTo>
                  <a:lnTo>
                    <a:pt x="623" y="172"/>
                  </a:lnTo>
                  <a:close/>
                  <a:moveTo>
                    <a:pt x="147" y="162"/>
                  </a:moveTo>
                  <a:lnTo>
                    <a:pt x="126" y="162"/>
                  </a:lnTo>
                  <a:lnTo>
                    <a:pt x="100" y="166"/>
                  </a:lnTo>
                  <a:lnTo>
                    <a:pt x="89" y="170"/>
                  </a:lnTo>
                  <a:lnTo>
                    <a:pt x="115" y="172"/>
                  </a:lnTo>
                  <a:lnTo>
                    <a:pt x="150" y="172"/>
                  </a:lnTo>
                  <a:lnTo>
                    <a:pt x="167" y="170"/>
                  </a:lnTo>
                  <a:lnTo>
                    <a:pt x="173" y="166"/>
                  </a:lnTo>
                  <a:lnTo>
                    <a:pt x="158" y="166"/>
                  </a:lnTo>
                  <a:lnTo>
                    <a:pt x="147" y="162"/>
                  </a:lnTo>
                  <a:close/>
                  <a:moveTo>
                    <a:pt x="200" y="158"/>
                  </a:moveTo>
                  <a:lnTo>
                    <a:pt x="179" y="158"/>
                  </a:lnTo>
                  <a:lnTo>
                    <a:pt x="173" y="166"/>
                  </a:lnTo>
                  <a:lnTo>
                    <a:pt x="167" y="170"/>
                  </a:lnTo>
                  <a:lnTo>
                    <a:pt x="150" y="172"/>
                  </a:lnTo>
                  <a:lnTo>
                    <a:pt x="182" y="172"/>
                  </a:lnTo>
                  <a:lnTo>
                    <a:pt x="198" y="168"/>
                  </a:lnTo>
                  <a:lnTo>
                    <a:pt x="203" y="162"/>
                  </a:lnTo>
                  <a:lnTo>
                    <a:pt x="200" y="158"/>
                  </a:lnTo>
                  <a:close/>
                  <a:moveTo>
                    <a:pt x="571" y="150"/>
                  </a:moveTo>
                  <a:lnTo>
                    <a:pt x="566" y="150"/>
                  </a:lnTo>
                  <a:lnTo>
                    <a:pt x="570" y="152"/>
                  </a:lnTo>
                  <a:lnTo>
                    <a:pt x="573" y="152"/>
                  </a:lnTo>
                  <a:lnTo>
                    <a:pt x="577" y="154"/>
                  </a:lnTo>
                  <a:lnTo>
                    <a:pt x="579" y="154"/>
                  </a:lnTo>
                  <a:lnTo>
                    <a:pt x="583" y="156"/>
                  </a:lnTo>
                  <a:lnTo>
                    <a:pt x="584" y="156"/>
                  </a:lnTo>
                  <a:lnTo>
                    <a:pt x="584" y="158"/>
                  </a:lnTo>
                  <a:lnTo>
                    <a:pt x="584" y="170"/>
                  </a:lnTo>
                  <a:lnTo>
                    <a:pt x="584" y="172"/>
                  </a:lnTo>
                  <a:lnTo>
                    <a:pt x="585" y="172"/>
                  </a:lnTo>
                  <a:lnTo>
                    <a:pt x="585" y="170"/>
                  </a:lnTo>
                  <a:lnTo>
                    <a:pt x="585" y="158"/>
                  </a:lnTo>
                  <a:lnTo>
                    <a:pt x="590" y="158"/>
                  </a:lnTo>
                  <a:lnTo>
                    <a:pt x="571" y="150"/>
                  </a:lnTo>
                  <a:close/>
                  <a:moveTo>
                    <a:pt x="263" y="156"/>
                  </a:moveTo>
                  <a:lnTo>
                    <a:pt x="254" y="166"/>
                  </a:lnTo>
                  <a:lnTo>
                    <a:pt x="255" y="170"/>
                  </a:lnTo>
                  <a:lnTo>
                    <a:pt x="256" y="170"/>
                  </a:lnTo>
                  <a:lnTo>
                    <a:pt x="258" y="168"/>
                  </a:lnTo>
                  <a:lnTo>
                    <a:pt x="272" y="168"/>
                  </a:lnTo>
                  <a:lnTo>
                    <a:pt x="272" y="166"/>
                  </a:lnTo>
                  <a:lnTo>
                    <a:pt x="270" y="166"/>
                  </a:lnTo>
                  <a:lnTo>
                    <a:pt x="267" y="164"/>
                  </a:lnTo>
                  <a:lnTo>
                    <a:pt x="264" y="164"/>
                  </a:lnTo>
                  <a:lnTo>
                    <a:pt x="263" y="156"/>
                  </a:lnTo>
                  <a:close/>
                  <a:moveTo>
                    <a:pt x="579" y="154"/>
                  </a:moveTo>
                  <a:lnTo>
                    <a:pt x="577" y="154"/>
                  </a:lnTo>
                  <a:lnTo>
                    <a:pt x="578" y="156"/>
                  </a:lnTo>
                  <a:lnTo>
                    <a:pt x="578" y="168"/>
                  </a:lnTo>
                  <a:lnTo>
                    <a:pt x="578" y="170"/>
                  </a:lnTo>
                  <a:lnTo>
                    <a:pt x="579" y="170"/>
                  </a:lnTo>
                  <a:lnTo>
                    <a:pt x="579" y="156"/>
                  </a:lnTo>
                  <a:lnTo>
                    <a:pt x="579" y="154"/>
                  </a:lnTo>
                  <a:close/>
                  <a:moveTo>
                    <a:pt x="312" y="164"/>
                  </a:moveTo>
                  <a:lnTo>
                    <a:pt x="293" y="164"/>
                  </a:lnTo>
                  <a:lnTo>
                    <a:pt x="301" y="166"/>
                  </a:lnTo>
                  <a:lnTo>
                    <a:pt x="303" y="168"/>
                  </a:lnTo>
                  <a:lnTo>
                    <a:pt x="312" y="168"/>
                  </a:lnTo>
                  <a:lnTo>
                    <a:pt x="312" y="164"/>
                  </a:lnTo>
                  <a:close/>
                  <a:moveTo>
                    <a:pt x="276" y="156"/>
                  </a:moveTo>
                  <a:lnTo>
                    <a:pt x="276" y="158"/>
                  </a:lnTo>
                  <a:lnTo>
                    <a:pt x="281" y="158"/>
                  </a:lnTo>
                  <a:lnTo>
                    <a:pt x="312" y="162"/>
                  </a:lnTo>
                  <a:lnTo>
                    <a:pt x="312" y="168"/>
                  </a:lnTo>
                  <a:lnTo>
                    <a:pt x="313" y="168"/>
                  </a:lnTo>
                  <a:lnTo>
                    <a:pt x="313" y="166"/>
                  </a:lnTo>
                  <a:lnTo>
                    <a:pt x="314" y="164"/>
                  </a:lnTo>
                  <a:lnTo>
                    <a:pt x="314" y="162"/>
                  </a:lnTo>
                  <a:lnTo>
                    <a:pt x="335" y="162"/>
                  </a:lnTo>
                  <a:lnTo>
                    <a:pt x="276" y="156"/>
                  </a:lnTo>
                  <a:close/>
                  <a:moveTo>
                    <a:pt x="572" y="152"/>
                  </a:moveTo>
                  <a:lnTo>
                    <a:pt x="571" y="152"/>
                  </a:lnTo>
                  <a:lnTo>
                    <a:pt x="571" y="166"/>
                  </a:lnTo>
                  <a:lnTo>
                    <a:pt x="571" y="168"/>
                  </a:lnTo>
                  <a:lnTo>
                    <a:pt x="573" y="168"/>
                  </a:lnTo>
                  <a:lnTo>
                    <a:pt x="572" y="152"/>
                  </a:lnTo>
                  <a:close/>
                  <a:moveTo>
                    <a:pt x="174" y="162"/>
                  </a:moveTo>
                  <a:lnTo>
                    <a:pt x="147" y="162"/>
                  </a:lnTo>
                  <a:lnTo>
                    <a:pt x="158" y="166"/>
                  </a:lnTo>
                  <a:lnTo>
                    <a:pt x="171" y="164"/>
                  </a:lnTo>
                  <a:lnTo>
                    <a:pt x="174" y="162"/>
                  </a:lnTo>
                  <a:close/>
                  <a:moveTo>
                    <a:pt x="179" y="158"/>
                  </a:moveTo>
                  <a:lnTo>
                    <a:pt x="171" y="164"/>
                  </a:lnTo>
                  <a:lnTo>
                    <a:pt x="158" y="166"/>
                  </a:lnTo>
                  <a:lnTo>
                    <a:pt x="173" y="166"/>
                  </a:lnTo>
                  <a:lnTo>
                    <a:pt x="179" y="158"/>
                  </a:lnTo>
                  <a:close/>
                  <a:moveTo>
                    <a:pt x="281" y="158"/>
                  </a:moveTo>
                  <a:lnTo>
                    <a:pt x="280" y="158"/>
                  </a:lnTo>
                  <a:lnTo>
                    <a:pt x="282" y="164"/>
                  </a:lnTo>
                  <a:lnTo>
                    <a:pt x="281" y="164"/>
                  </a:lnTo>
                  <a:lnTo>
                    <a:pt x="282" y="166"/>
                  </a:lnTo>
                  <a:lnTo>
                    <a:pt x="285" y="166"/>
                  </a:lnTo>
                  <a:lnTo>
                    <a:pt x="281" y="158"/>
                  </a:lnTo>
                  <a:close/>
                  <a:moveTo>
                    <a:pt x="281" y="158"/>
                  </a:moveTo>
                  <a:lnTo>
                    <a:pt x="285" y="166"/>
                  </a:lnTo>
                  <a:lnTo>
                    <a:pt x="293" y="166"/>
                  </a:lnTo>
                  <a:lnTo>
                    <a:pt x="293" y="164"/>
                  </a:lnTo>
                  <a:lnTo>
                    <a:pt x="312" y="164"/>
                  </a:lnTo>
                  <a:lnTo>
                    <a:pt x="312" y="162"/>
                  </a:lnTo>
                  <a:lnTo>
                    <a:pt x="281" y="158"/>
                  </a:lnTo>
                  <a:close/>
                  <a:moveTo>
                    <a:pt x="561" y="146"/>
                  </a:moveTo>
                  <a:lnTo>
                    <a:pt x="558" y="146"/>
                  </a:lnTo>
                  <a:lnTo>
                    <a:pt x="562" y="148"/>
                  </a:lnTo>
                  <a:lnTo>
                    <a:pt x="563" y="148"/>
                  </a:lnTo>
                  <a:lnTo>
                    <a:pt x="563" y="150"/>
                  </a:lnTo>
                  <a:lnTo>
                    <a:pt x="563" y="165"/>
                  </a:lnTo>
                  <a:lnTo>
                    <a:pt x="563" y="166"/>
                  </a:lnTo>
                  <a:lnTo>
                    <a:pt x="566" y="166"/>
                  </a:lnTo>
                  <a:lnTo>
                    <a:pt x="565" y="165"/>
                  </a:lnTo>
                  <a:lnTo>
                    <a:pt x="565" y="160"/>
                  </a:lnTo>
                  <a:lnTo>
                    <a:pt x="565" y="150"/>
                  </a:lnTo>
                  <a:lnTo>
                    <a:pt x="571" y="150"/>
                  </a:lnTo>
                  <a:lnTo>
                    <a:pt x="561" y="146"/>
                  </a:lnTo>
                  <a:close/>
                  <a:moveTo>
                    <a:pt x="604" y="164"/>
                  </a:moveTo>
                  <a:lnTo>
                    <a:pt x="604" y="165"/>
                  </a:lnTo>
                  <a:lnTo>
                    <a:pt x="604" y="164"/>
                  </a:lnTo>
                  <a:close/>
                  <a:moveTo>
                    <a:pt x="604" y="164"/>
                  </a:moveTo>
                  <a:lnTo>
                    <a:pt x="604" y="164"/>
                  </a:lnTo>
                  <a:lnTo>
                    <a:pt x="604" y="165"/>
                  </a:lnTo>
                  <a:lnTo>
                    <a:pt x="604" y="164"/>
                  </a:lnTo>
                  <a:close/>
                  <a:moveTo>
                    <a:pt x="604" y="164"/>
                  </a:moveTo>
                  <a:lnTo>
                    <a:pt x="603" y="164"/>
                  </a:lnTo>
                  <a:lnTo>
                    <a:pt x="604" y="164"/>
                  </a:lnTo>
                  <a:close/>
                  <a:moveTo>
                    <a:pt x="369" y="44"/>
                  </a:moveTo>
                  <a:lnTo>
                    <a:pt x="323" y="44"/>
                  </a:lnTo>
                  <a:lnTo>
                    <a:pt x="600" y="162"/>
                  </a:lnTo>
                  <a:lnTo>
                    <a:pt x="601" y="162"/>
                  </a:lnTo>
                  <a:lnTo>
                    <a:pt x="603" y="164"/>
                  </a:lnTo>
                  <a:lnTo>
                    <a:pt x="617" y="164"/>
                  </a:lnTo>
                  <a:lnTo>
                    <a:pt x="608" y="160"/>
                  </a:lnTo>
                  <a:lnTo>
                    <a:pt x="594" y="152"/>
                  </a:lnTo>
                  <a:lnTo>
                    <a:pt x="592" y="152"/>
                  </a:lnTo>
                  <a:lnTo>
                    <a:pt x="499" y="106"/>
                  </a:lnTo>
                  <a:lnTo>
                    <a:pt x="497" y="106"/>
                  </a:lnTo>
                  <a:lnTo>
                    <a:pt x="492" y="102"/>
                  </a:lnTo>
                  <a:lnTo>
                    <a:pt x="422" y="70"/>
                  </a:lnTo>
                  <a:lnTo>
                    <a:pt x="421" y="68"/>
                  </a:lnTo>
                  <a:lnTo>
                    <a:pt x="369" y="44"/>
                  </a:lnTo>
                  <a:close/>
                  <a:moveTo>
                    <a:pt x="552" y="142"/>
                  </a:moveTo>
                  <a:lnTo>
                    <a:pt x="549" y="142"/>
                  </a:lnTo>
                  <a:lnTo>
                    <a:pt x="554" y="144"/>
                  </a:lnTo>
                  <a:lnTo>
                    <a:pt x="555" y="144"/>
                  </a:lnTo>
                  <a:lnTo>
                    <a:pt x="555" y="146"/>
                  </a:lnTo>
                  <a:lnTo>
                    <a:pt x="556" y="162"/>
                  </a:lnTo>
                  <a:lnTo>
                    <a:pt x="555" y="164"/>
                  </a:lnTo>
                  <a:lnTo>
                    <a:pt x="558" y="164"/>
                  </a:lnTo>
                  <a:lnTo>
                    <a:pt x="557" y="162"/>
                  </a:lnTo>
                  <a:lnTo>
                    <a:pt x="557" y="146"/>
                  </a:lnTo>
                  <a:lnTo>
                    <a:pt x="561" y="146"/>
                  </a:lnTo>
                  <a:lnTo>
                    <a:pt x="552" y="142"/>
                  </a:lnTo>
                  <a:close/>
                  <a:moveTo>
                    <a:pt x="601" y="162"/>
                  </a:moveTo>
                  <a:lnTo>
                    <a:pt x="601" y="162"/>
                  </a:lnTo>
                  <a:lnTo>
                    <a:pt x="601" y="164"/>
                  </a:lnTo>
                  <a:lnTo>
                    <a:pt x="603" y="164"/>
                  </a:lnTo>
                  <a:lnTo>
                    <a:pt x="601" y="162"/>
                  </a:lnTo>
                  <a:close/>
                  <a:moveTo>
                    <a:pt x="590" y="158"/>
                  </a:moveTo>
                  <a:lnTo>
                    <a:pt x="589" y="158"/>
                  </a:lnTo>
                  <a:lnTo>
                    <a:pt x="590" y="160"/>
                  </a:lnTo>
                  <a:lnTo>
                    <a:pt x="591" y="160"/>
                  </a:lnTo>
                  <a:lnTo>
                    <a:pt x="595" y="162"/>
                  </a:lnTo>
                  <a:lnTo>
                    <a:pt x="600" y="162"/>
                  </a:lnTo>
                  <a:lnTo>
                    <a:pt x="590" y="158"/>
                  </a:lnTo>
                  <a:close/>
                  <a:moveTo>
                    <a:pt x="516" y="126"/>
                  </a:moveTo>
                  <a:lnTo>
                    <a:pt x="515" y="126"/>
                  </a:lnTo>
                  <a:lnTo>
                    <a:pt x="515" y="127"/>
                  </a:lnTo>
                  <a:lnTo>
                    <a:pt x="600" y="162"/>
                  </a:lnTo>
                  <a:lnTo>
                    <a:pt x="516" y="126"/>
                  </a:lnTo>
                  <a:close/>
                  <a:moveTo>
                    <a:pt x="542" y="138"/>
                  </a:moveTo>
                  <a:lnTo>
                    <a:pt x="540" y="138"/>
                  </a:lnTo>
                  <a:lnTo>
                    <a:pt x="545" y="140"/>
                  </a:lnTo>
                  <a:lnTo>
                    <a:pt x="546" y="140"/>
                  </a:lnTo>
                  <a:lnTo>
                    <a:pt x="546" y="142"/>
                  </a:lnTo>
                  <a:lnTo>
                    <a:pt x="547" y="160"/>
                  </a:lnTo>
                  <a:lnTo>
                    <a:pt x="549" y="160"/>
                  </a:lnTo>
                  <a:lnTo>
                    <a:pt x="549" y="142"/>
                  </a:lnTo>
                  <a:lnTo>
                    <a:pt x="552" y="142"/>
                  </a:lnTo>
                  <a:lnTo>
                    <a:pt x="542" y="138"/>
                  </a:lnTo>
                  <a:close/>
                  <a:moveTo>
                    <a:pt x="532" y="134"/>
                  </a:moveTo>
                  <a:lnTo>
                    <a:pt x="529" y="134"/>
                  </a:lnTo>
                  <a:lnTo>
                    <a:pt x="535" y="136"/>
                  </a:lnTo>
                  <a:lnTo>
                    <a:pt x="536" y="136"/>
                  </a:lnTo>
                  <a:lnTo>
                    <a:pt x="536" y="138"/>
                  </a:lnTo>
                  <a:lnTo>
                    <a:pt x="537" y="156"/>
                  </a:lnTo>
                  <a:lnTo>
                    <a:pt x="536" y="158"/>
                  </a:lnTo>
                  <a:lnTo>
                    <a:pt x="540" y="158"/>
                  </a:lnTo>
                  <a:lnTo>
                    <a:pt x="539" y="156"/>
                  </a:lnTo>
                  <a:lnTo>
                    <a:pt x="539" y="138"/>
                  </a:lnTo>
                  <a:lnTo>
                    <a:pt x="542" y="138"/>
                  </a:lnTo>
                  <a:lnTo>
                    <a:pt x="532" y="134"/>
                  </a:lnTo>
                  <a:close/>
                  <a:moveTo>
                    <a:pt x="276" y="156"/>
                  </a:moveTo>
                  <a:lnTo>
                    <a:pt x="275" y="156"/>
                  </a:lnTo>
                  <a:lnTo>
                    <a:pt x="276" y="156"/>
                  </a:lnTo>
                  <a:close/>
                  <a:moveTo>
                    <a:pt x="515" y="127"/>
                  </a:moveTo>
                  <a:lnTo>
                    <a:pt x="515" y="128"/>
                  </a:lnTo>
                  <a:lnTo>
                    <a:pt x="516" y="154"/>
                  </a:lnTo>
                  <a:lnTo>
                    <a:pt x="525" y="154"/>
                  </a:lnTo>
                  <a:lnTo>
                    <a:pt x="518" y="152"/>
                  </a:lnTo>
                  <a:lnTo>
                    <a:pt x="517" y="150"/>
                  </a:lnTo>
                  <a:lnTo>
                    <a:pt x="517" y="130"/>
                  </a:lnTo>
                  <a:lnTo>
                    <a:pt x="523" y="130"/>
                  </a:lnTo>
                  <a:lnTo>
                    <a:pt x="515" y="127"/>
                  </a:lnTo>
                  <a:close/>
                  <a:moveTo>
                    <a:pt x="338" y="102"/>
                  </a:moveTo>
                  <a:lnTo>
                    <a:pt x="338" y="106"/>
                  </a:lnTo>
                  <a:lnTo>
                    <a:pt x="382" y="118"/>
                  </a:lnTo>
                  <a:lnTo>
                    <a:pt x="502" y="150"/>
                  </a:lnTo>
                  <a:lnTo>
                    <a:pt x="359" y="110"/>
                  </a:lnTo>
                  <a:lnTo>
                    <a:pt x="340" y="106"/>
                  </a:lnTo>
                  <a:lnTo>
                    <a:pt x="338" y="102"/>
                  </a:lnTo>
                  <a:close/>
                  <a:moveTo>
                    <a:pt x="363" y="102"/>
                  </a:moveTo>
                  <a:lnTo>
                    <a:pt x="338" y="102"/>
                  </a:lnTo>
                  <a:lnTo>
                    <a:pt x="340" y="106"/>
                  </a:lnTo>
                  <a:lnTo>
                    <a:pt x="359" y="110"/>
                  </a:lnTo>
                  <a:lnTo>
                    <a:pt x="502" y="150"/>
                  </a:lnTo>
                  <a:lnTo>
                    <a:pt x="508" y="150"/>
                  </a:lnTo>
                  <a:lnTo>
                    <a:pt x="508" y="148"/>
                  </a:lnTo>
                  <a:lnTo>
                    <a:pt x="508" y="144"/>
                  </a:lnTo>
                  <a:lnTo>
                    <a:pt x="484" y="144"/>
                  </a:lnTo>
                  <a:lnTo>
                    <a:pt x="474" y="140"/>
                  </a:lnTo>
                  <a:lnTo>
                    <a:pt x="473" y="138"/>
                  </a:lnTo>
                  <a:lnTo>
                    <a:pt x="469" y="138"/>
                  </a:lnTo>
                  <a:lnTo>
                    <a:pt x="458" y="136"/>
                  </a:lnTo>
                  <a:lnTo>
                    <a:pt x="458" y="134"/>
                  </a:lnTo>
                  <a:lnTo>
                    <a:pt x="453" y="134"/>
                  </a:lnTo>
                  <a:lnTo>
                    <a:pt x="443" y="130"/>
                  </a:lnTo>
                  <a:lnTo>
                    <a:pt x="443" y="128"/>
                  </a:lnTo>
                  <a:lnTo>
                    <a:pt x="438" y="128"/>
                  </a:lnTo>
                  <a:lnTo>
                    <a:pt x="426" y="126"/>
                  </a:lnTo>
                  <a:lnTo>
                    <a:pt x="426" y="124"/>
                  </a:lnTo>
                  <a:lnTo>
                    <a:pt x="420" y="124"/>
                  </a:lnTo>
                  <a:lnTo>
                    <a:pt x="407" y="120"/>
                  </a:lnTo>
                  <a:lnTo>
                    <a:pt x="407" y="118"/>
                  </a:lnTo>
                  <a:lnTo>
                    <a:pt x="399" y="118"/>
                  </a:lnTo>
                  <a:lnTo>
                    <a:pt x="386" y="114"/>
                  </a:lnTo>
                  <a:lnTo>
                    <a:pt x="385" y="110"/>
                  </a:lnTo>
                  <a:lnTo>
                    <a:pt x="377" y="110"/>
                  </a:lnTo>
                  <a:lnTo>
                    <a:pt x="363" y="106"/>
                  </a:lnTo>
                  <a:lnTo>
                    <a:pt x="363" y="102"/>
                  </a:lnTo>
                  <a:close/>
                  <a:moveTo>
                    <a:pt x="509" y="126"/>
                  </a:moveTo>
                  <a:lnTo>
                    <a:pt x="508" y="126"/>
                  </a:lnTo>
                  <a:lnTo>
                    <a:pt x="512" y="128"/>
                  </a:lnTo>
                  <a:lnTo>
                    <a:pt x="513" y="128"/>
                  </a:lnTo>
                  <a:lnTo>
                    <a:pt x="513" y="130"/>
                  </a:lnTo>
                  <a:lnTo>
                    <a:pt x="514" y="148"/>
                  </a:lnTo>
                  <a:lnTo>
                    <a:pt x="513" y="150"/>
                  </a:lnTo>
                  <a:lnTo>
                    <a:pt x="515" y="150"/>
                  </a:lnTo>
                  <a:lnTo>
                    <a:pt x="514" y="128"/>
                  </a:lnTo>
                  <a:lnTo>
                    <a:pt x="509" y="126"/>
                  </a:lnTo>
                  <a:close/>
                  <a:moveTo>
                    <a:pt x="193" y="144"/>
                  </a:moveTo>
                  <a:lnTo>
                    <a:pt x="145" y="144"/>
                  </a:lnTo>
                  <a:lnTo>
                    <a:pt x="126" y="146"/>
                  </a:lnTo>
                  <a:lnTo>
                    <a:pt x="107" y="146"/>
                  </a:lnTo>
                  <a:lnTo>
                    <a:pt x="90" y="148"/>
                  </a:lnTo>
                  <a:lnTo>
                    <a:pt x="193" y="148"/>
                  </a:lnTo>
                  <a:lnTo>
                    <a:pt x="191" y="146"/>
                  </a:lnTo>
                  <a:lnTo>
                    <a:pt x="193" y="144"/>
                  </a:lnTo>
                  <a:close/>
                  <a:moveTo>
                    <a:pt x="449" y="136"/>
                  </a:moveTo>
                  <a:lnTo>
                    <a:pt x="285" y="136"/>
                  </a:lnTo>
                  <a:lnTo>
                    <a:pt x="300" y="138"/>
                  </a:lnTo>
                  <a:lnTo>
                    <a:pt x="302" y="140"/>
                  </a:lnTo>
                  <a:lnTo>
                    <a:pt x="301" y="148"/>
                  </a:lnTo>
                  <a:lnTo>
                    <a:pt x="494" y="148"/>
                  </a:lnTo>
                  <a:lnTo>
                    <a:pt x="449" y="136"/>
                  </a:lnTo>
                  <a:close/>
                  <a:moveTo>
                    <a:pt x="55" y="96"/>
                  </a:moveTo>
                  <a:lnTo>
                    <a:pt x="54" y="100"/>
                  </a:lnTo>
                  <a:lnTo>
                    <a:pt x="52" y="102"/>
                  </a:lnTo>
                  <a:lnTo>
                    <a:pt x="51" y="106"/>
                  </a:lnTo>
                  <a:lnTo>
                    <a:pt x="50" y="110"/>
                  </a:lnTo>
                  <a:lnTo>
                    <a:pt x="50" y="112"/>
                  </a:lnTo>
                  <a:lnTo>
                    <a:pt x="49" y="114"/>
                  </a:lnTo>
                  <a:lnTo>
                    <a:pt x="49" y="118"/>
                  </a:lnTo>
                  <a:lnTo>
                    <a:pt x="49" y="126"/>
                  </a:lnTo>
                  <a:lnTo>
                    <a:pt x="52" y="138"/>
                  </a:lnTo>
                  <a:lnTo>
                    <a:pt x="60" y="140"/>
                  </a:lnTo>
                  <a:lnTo>
                    <a:pt x="73" y="144"/>
                  </a:lnTo>
                  <a:lnTo>
                    <a:pt x="113" y="144"/>
                  </a:lnTo>
                  <a:lnTo>
                    <a:pt x="140" y="142"/>
                  </a:lnTo>
                  <a:lnTo>
                    <a:pt x="284" y="142"/>
                  </a:lnTo>
                  <a:lnTo>
                    <a:pt x="285" y="138"/>
                  </a:lnTo>
                  <a:lnTo>
                    <a:pt x="285" y="136"/>
                  </a:lnTo>
                  <a:lnTo>
                    <a:pt x="449" y="136"/>
                  </a:lnTo>
                  <a:lnTo>
                    <a:pt x="442" y="134"/>
                  </a:lnTo>
                  <a:lnTo>
                    <a:pt x="174" y="134"/>
                  </a:lnTo>
                  <a:lnTo>
                    <a:pt x="172" y="132"/>
                  </a:lnTo>
                  <a:lnTo>
                    <a:pt x="177" y="120"/>
                  </a:lnTo>
                  <a:lnTo>
                    <a:pt x="99" y="120"/>
                  </a:lnTo>
                  <a:lnTo>
                    <a:pt x="81" y="118"/>
                  </a:lnTo>
                  <a:lnTo>
                    <a:pt x="60" y="114"/>
                  </a:lnTo>
                  <a:lnTo>
                    <a:pt x="125" y="114"/>
                  </a:lnTo>
                  <a:lnTo>
                    <a:pt x="137" y="110"/>
                  </a:lnTo>
                  <a:lnTo>
                    <a:pt x="155" y="100"/>
                  </a:lnTo>
                  <a:lnTo>
                    <a:pt x="125" y="100"/>
                  </a:lnTo>
                  <a:lnTo>
                    <a:pt x="128" y="98"/>
                  </a:lnTo>
                  <a:lnTo>
                    <a:pt x="62" y="98"/>
                  </a:lnTo>
                  <a:lnTo>
                    <a:pt x="55" y="96"/>
                  </a:lnTo>
                  <a:close/>
                  <a:moveTo>
                    <a:pt x="482" y="112"/>
                  </a:moveTo>
                  <a:lnTo>
                    <a:pt x="474" y="112"/>
                  </a:lnTo>
                  <a:lnTo>
                    <a:pt x="482" y="114"/>
                  </a:lnTo>
                  <a:lnTo>
                    <a:pt x="483" y="116"/>
                  </a:lnTo>
                  <a:lnTo>
                    <a:pt x="484" y="116"/>
                  </a:lnTo>
                  <a:lnTo>
                    <a:pt x="485" y="142"/>
                  </a:lnTo>
                  <a:lnTo>
                    <a:pt x="484" y="144"/>
                  </a:lnTo>
                  <a:lnTo>
                    <a:pt x="508" y="144"/>
                  </a:lnTo>
                  <a:lnTo>
                    <a:pt x="508" y="128"/>
                  </a:lnTo>
                  <a:lnTo>
                    <a:pt x="508" y="126"/>
                  </a:lnTo>
                  <a:lnTo>
                    <a:pt x="509" y="126"/>
                  </a:lnTo>
                  <a:lnTo>
                    <a:pt x="505" y="124"/>
                  </a:lnTo>
                  <a:lnTo>
                    <a:pt x="505" y="122"/>
                  </a:lnTo>
                  <a:lnTo>
                    <a:pt x="506" y="122"/>
                  </a:lnTo>
                  <a:lnTo>
                    <a:pt x="482" y="112"/>
                  </a:lnTo>
                  <a:close/>
                  <a:moveTo>
                    <a:pt x="463" y="104"/>
                  </a:moveTo>
                  <a:lnTo>
                    <a:pt x="458" y="104"/>
                  </a:lnTo>
                  <a:lnTo>
                    <a:pt x="467" y="108"/>
                  </a:lnTo>
                  <a:lnTo>
                    <a:pt x="468" y="108"/>
                  </a:lnTo>
                  <a:lnTo>
                    <a:pt x="469" y="110"/>
                  </a:lnTo>
                  <a:lnTo>
                    <a:pt x="470" y="136"/>
                  </a:lnTo>
                  <a:lnTo>
                    <a:pt x="469" y="138"/>
                  </a:lnTo>
                  <a:lnTo>
                    <a:pt x="473" y="138"/>
                  </a:lnTo>
                  <a:lnTo>
                    <a:pt x="473" y="112"/>
                  </a:lnTo>
                  <a:lnTo>
                    <a:pt x="482" y="112"/>
                  </a:lnTo>
                  <a:lnTo>
                    <a:pt x="463" y="104"/>
                  </a:lnTo>
                  <a:close/>
                  <a:moveTo>
                    <a:pt x="285" y="136"/>
                  </a:moveTo>
                  <a:lnTo>
                    <a:pt x="285" y="136"/>
                  </a:lnTo>
                  <a:close/>
                  <a:moveTo>
                    <a:pt x="339" y="30"/>
                  </a:moveTo>
                  <a:lnTo>
                    <a:pt x="290" y="30"/>
                  </a:lnTo>
                  <a:lnTo>
                    <a:pt x="298" y="34"/>
                  </a:lnTo>
                  <a:lnTo>
                    <a:pt x="303" y="36"/>
                  </a:lnTo>
                  <a:lnTo>
                    <a:pt x="312" y="40"/>
                  </a:lnTo>
                  <a:lnTo>
                    <a:pt x="313" y="44"/>
                  </a:lnTo>
                  <a:lnTo>
                    <a:pt x="312" y="84"/>
                  </a:lnTo>
                  <a:lnTo>
                    <a:pt x="307" y="130"/>
                  </a:lnTo>
                  <a:lnTo>
                    <a:pt x="306" y="132"/>
                  </a:lnTo>
                  <a:lnTo>
                    <a:pt x="193" y="132"/>
                  </a:lnTo>
                  <a:lnTo>
                    <a:pt x="174" y="134"/>
                  </a:lnTo>
                  <a:lnTo>
                    <a:pt x="308" y="134"/>
                  </a:lnTo>
                  <a:lnTo>
                    <a:pt x="313" y="88"/>
                  </a:lnTo>
                  <a:lnTo>
                    <a:pt x="314" y="40"/>
                  </a:lnTo>
                  <a:lnTo>
                    <a:pt x="314" y="38"/>
                  </a:lnTo>
                  <a:lnTo>
                    <a:pt x="356" y="38"/>
                  </a:lnTo>
                  <a:lnTo>
                    <a:pt x="339" y="30"/>
                  </a:lnTo>
                  <a:close/>
                  <a:moveTo>
                    <a:pt x="317" y="38"/>
                  </a:moveTo>
                  <a:lnTo>
                    <a:pt x="314" y="38"/>
                  </a:lnTo>
                  <a:lnTo>
                    <a:pt x="314" y="40"/>
                  </a:lnTo>
                  <a:lnTo>
                    <a:pt x="313" y="88"/>
                  </a:lnTo>
                  <a:lnTo>
                    <a:pt x="308" y="134"/>
                  </a:lnTo>
                  <a:lnTo>
                    <a:pt x="314" y="134"/>
                  </a:lnTo>
                  <a:lnTo>
                    <a:pt x="318" y="88"/>
                  </a:lnTo>
                  <a:lnTo>
                    <a:pt x="319" y="46"/>
                  </a:lnTo>
                  <a:lnTo>
                    <a:pt x="319" y="40"/>
                  </a:lnTo>
                  <a:lnTo>
                    <a:pt x="317" y="38"/>
                  </a:lnTo>
                  <a:close/>
                  <a:moveTo>
                    <a:pt x="356" y="38"/>
                  </a:moveTo>
                  <a:lnTo>
                    <a:pt x="317" y="38"/>
                  </a:lnTo>
                  <a:lnTo>
                    <a:pt x="319" y="40"/>
                  </a:lnTo>
                  <a:lnTo>
                    <a:pt x="319" y="46"/>
                  </a:lnTo>
                  <a:lnTo>
                    <a:pt x="318" y="88"/>
                  </a:lnTo>
                  <a:lnTo>
                    <a:pt x="314" y="134"/>
                  </a:lnTo>
                  <a:lnTo>
                    <a:pt x="442" y="134"/>
                  </a:lnTo>
                  <a:lnTo>
                    <a:pt x="435" y="132"/>
                  </a:lnTo>
                  <a:lnTo>
                    <a:pt x="348" y="132"/>
                  </a:lnTo>
                  <a:lnTo>
                    <a:pt x="347" y="130"/>
                  </a:lnTo>
                  <a:lnTo>
                    <a:pt x="348" y="120"/>
                  </a:lnTo>
                  <a:lnTo>
                    <a:pt x="390" y="120"/>
                  </a:lnTo>
                  <a:lnTo>
                    <a:pt x="338" y="106"/>
                  </a:lnTo>
                  <a:lnTo>
                    <a:pt x="338" y="102"/>
                  </a:lnTo>
                  <a:lnTo>
                    <a:pt x="363" y="102"/>
                  </a:lnTo>
                  <a:lnTo>
                    <a:pt x="362" y="66"/>
                  </a:lnTo>
                  <a:lnTo>
                    <a:pt x="363" y="64"/>
                  </a:lnTo>
                  <a:lnTo>
                    <a:pt x="366" y="64"/>
                  </a:lnTo>
                  <a:lnTo>
                    <a:pt x="323" y="46"/>
                  </a:lnTo>
                  <a:lnTo>
                    <a:pt x="323" y="44"/>
                  </a:lnTo>
                  <a:lnTo>
                    <a:pt x="369" y="44"/>
                  </a:lnTo>
                  <a:lnTo>
                    <a:pt x="356" y="38"/>
                  </a:lnTo>
                  <a:close/>
                  <a:moveTo>
                    <a:pt x="448" y="98"/>
                  </a:moveTo>
                  <a:lnTo>
                    <a:pt x="443" y="98"/>
                  </a:lnTo>
                  <a:lnTo>
                    <a:pt x="451" y="102"/>
                  </a:lnTo>
                  <a:lnTo>
                    <a:pt x="453" y="102"/>
                  </a:lnTo>
                  <a:lnTo>
                    <a:pt x="454" y="104"/>
                  </a:lnTo>
                  <a:lnTo>
                    <a:pt x="454" y="130"/>
                  </a:lnTo>
                  <a:lnTo>
                    <a:pt x="453" y="134"/>
                  </a:lnTo>
                  <a:lnTo>
                    <a:pt x="458" y="134"/>
                  </a:lnTo>
                  <a:lnTo>
                    <a:pt x="458" y="132"/>
                  </a:lnTo>
                  <a:lnTo>
                    <a:pt x="457" y="106"/>
                  </a:lnTo>
                  <a:lnTo>
                    <a:pt x="458" y="104"/>
                  </a:lnTo>
                  <a:lnTo>
                    <a:pt x="463" y="104"/>
                  </a:lnTo>
                  <a:lnTo>
                    <a:pt x="448" y="98"/>
                  </a:lnTo>
                  <a:close/>
                  <a:moveTo>
                    <a:pt x="194" y="102"/>
                  </a:moveTo>
                  <a:lnTo>
                    <a:pt x="184" y="102"/>
                  </a:lnTo>
                  <a:lnTo>
                    <a:pt x="183" y="104"/>
                  </a:lnTo>
                  <a:lnTo>
                    <a:pt x="172" y="132"/>
                  </a:lnTo>
                  <a:lnTo>
                    <a:pt x="193" y="132"/>
                  </a:lnTo>
                  <a:lnTo>
                    <a:pt x="195" y="130"/>
                  </a:lnTo>
                  <a:lnTo>
                    <a:pt x="195" y="106"/>
                  </a:lnTo>
                  <a:lnTo>
                    <a:pt x="194" y="102"/>
                  </a:lnTo>
                  <a:close/>
                  <a:moveTo>
                    <a:pt x="279" y="100"/>
                  </a:moveTo>
                  <a:lnTo>
                    <a:pt x="195" y="100"/>
                  </a:lnTo>
                  <a:lnTo>
                    <a:pt x="196" y="106"/>
                  </a:lnTo>
                  <a:lnTo>
                    <a:pt x="195" y="132"/>
                  </a:lnTo>
                  <a:lnTo>
                    <a:pt x="298" y="132"/>
                  </a:lnTo>
                  <a:lnTo>
                    <a:pt x="293" y="130"/>
                  </a:lnTo>
                  <a:lnTo>
                    <a:pt x="282" y="130"/>
                  </a:lnTo>
                  <a:lnTo>
                    <a:pt x="276" y="128"/>
                  </a:lnTo>
                  <a:lnTo>
                    <a:pt x="277" y="118"/>
                  </a:lnTo>
                  <a:lnTo>
                    <a:pt x="205" y="118"/>
                  </a:lnTo>
                  <a:lnTo>
                    <a:pt x="201" y="116"/>
                  </a:lnTo>
                  <a:lnTo>
                    <a:pt x="200" y="116"/>
                  </a:lnTo>
                  <a:lnTo>
                    <a:pt x="200" y="106"/>
                  </a:lnTo>
                  <a:lnTo>
                    <a:pt x="201" y="104"/>
                  </a:lnTo>
                  <a:lnTo>
                    <a:pt x="278" y="104"/>
                  </a:lnTo>
                  <a:lnTo>
                    <a:pt x="279" y="100"/>
                  </a:lnTo>
                  <a:close/>
                  <a:moveTo>
                    <a:pt x="289" y="60"/>
                  </a:moveTo>
                  <a:lnTo>
                    <a:pt x="288" y="60"/>
                  </a:lnTo>
                  <a:lnTo>
                    <a:pt x="287" y="80"/>
                  </a:lnTo>
                  <a:lnTo>
                    <a:pt x="283" y="122"/>
                  </a:lnTo>
                  <a:lnTo>
                    <a:pt x="283" y="130"/>
                  </a:lnTo>
                  <a:lnTo>
                    <a:pt x="293" y="130"/>
                  </a:lnTo>
                  <a:lnTo>
                    <a:pt x="298" y="132"/>
                  </a:lnTo>
                  <a:lnTo>
                    <a:pt x="305" y="132"/>
                  </a:lnTo>
                  <a:lnTo>
                    <a:pt x="297" y="130"/>
                  </a:lnTo>
                  <a:lnTo>
                    <a:pt x="293" y="128"/>
                  </a:lnTo>
                  <a:lnTo>
                    <a:pt x="285" y="128"/>
                  </a:lnTo>
                  <a:lnTo>
                    <a:pt x="284" y="124"/>
                  </a:lnTo>
                  <a:lnTo>
                    <a:pt x="289" y="80"/>
                  </a:lnTo>
                  <a:lnTo>
                    <a:pt x="289" y="60"/>
                  </a:lnTo>
                  <a:close/>
                  <a:moveTo>
                    <a:pt x="305" y="132"/>
                  </a:moveTo>
                  <a:lnTo>
                    <a:pt x="305" y="132"/>
                  </a:lnTo>
                  <a:lnTo>
                    <a:pt x="306" y="132"/>
                  </a:lnTo>
                  <a:lnTo>
                    <a:pt x="305" y="132"/>
                  </a:lnTo>
                  <a:close/>
                  <a:moveTo>
                    <a:pt x="306" y="132"/>
                  </a:moveTo>
                  <a:lnTo>
                    <a:pt x="305" y="132"/>
                  </a:lnTo>
                  <a:lnTo>
                    <a:pt x="306" y="132"/>
                  </a:lnTo>
                  <a:close/>
                  <a:moveTo>
                    <a:pt x="353" y="120"/>
                  </a:moveTo>
                  <a:lnTo>
                    <a:pt x="348" y="120"/>
                  </a:lnTo>
                  <a:lnTo>
                    <a:pt x="347" y="130"/>
                  </a:lnTo>
                  <a:lnTo>
                    <a:pt x="348" y="130"/>
                  </a:lnTo>
                  <a:lnTo>
                    <a:pt x="352" y="132"/>
                  </a:lnTo>
                  <a:lnTo>
                    <a:pt x="353" y="130"/>
                  </a:lnTo>
                  <a:lnTo>
                    <a:pt x="353" y="120"/>
                  </a:lnTo>
                  <a:close/>
                  <a:moveTo>
                    <a:pt x="390" y="120"/>
                  </a:moveTo>
                  <a:lnTo>
                    <a:pt x="353" y="120"/>
                  </a:lnTo>
                  <a:lnTo>
                    <a:pt x="353" y="132"/>
                  </a:lnTo>
                  <a:lnTo>
                    <a:pt x="435" y="132"/>
                  </a:lnTo>
                  <a:lnTo>
                    <a:pt x="390" y="120"/>
                  </a:lnTo>
                  <a:close/>
                  <a:moveTo>
                    <a:pt x="289" y="32"/>
                  </a:moveTo>
                  <a:lnTo>
                    <a:pt x="289" y="34"/>
                  </a:lnTo>
                  <a:lnTo>
                    <a:pt x="289" y="80"/>
                  </a:lnTo>
                  <a:lnTo>
                    <a:pt x="284" y="124"/>
                  </a:lnTo>
                  <a:lnTo>
                    <a:pt x="285" y="128"/>
                  </a:lnTo>
                  <a:lnTo>
                    <a:pt x="293" y="128"/>
                  </a:lnTo>
                  <a:lnTo>
                    <a:pt x="297" y="130"/>
                  </a:lnTo>
                  <a:lnTo>
                    <a:pt x="305" y="132"/>
                  </a:lnTo>
                  <a:lnTo>
                    <a:pt x="306" y="132"/>
                  </a:lnTo>
                  <a:lnTo>
                    <a:pt x="306" y="128"/>
                  </a:lnTo>
                  <a:lnTo>
                    <a:pt x="310" y="86"/>
                  </a:lnTo>
                  <a:lnTo>
                    <a:pt x="310" y="64"/>
                  </a:lnTo>
                  <a:lnTo>
                    <a:pt x="303" y="64"/>
                  </a:lnTo>
                  <a:lnTo>
                    <a:pt x="295" y="62"/>
                  </a:lnTo>
                  <a:lnTo>
                    <a:pt x="295" y="60"/>
                  </a:lnTo>
                  <a:lnTo>
                    <a:pt x="294" y="40"/>
                  </a:lnTo>
                  <a:lnTo>
                    <a:pt x="307" y="40"/>
                  </a:lnTo>
                  <a:lnTo>
                    <a:pt x="302" y="38"/>
                  </a:lnTo>
                  <a:lnTo>
                    <a:pt x="298" y="36"/>
                  </a:lnTo>
                  <a:lnTo>
                    <a:pt x="289" y="32"/>
                  </a:lnTo>
                  <a:close/>
                  <a:moveTo>
                    <a:pt x="294" y="32"/>
                  </a:moveTo>
                  <a:lnTo>
                    <a:pt x="289" y="32"/>
                  </a:lnTo>
                  <a:lnTo>
                    <a:pt x="298" y="36"/>
                  </a:lnTo>
                  <a:lnTo>
                    <a:pt x="302" y="38"/>
                  </a:lnTo>
                  <a:lnTo>
                    <a:pt x="311" y="42"/>
                  </a:lnTo>
                  <a:lnTo>
                    <a:pt x="311" y="44"/>
                  </a:lnTo>
                  <a:lnTo>
                    <a:pt x="310" y="86"/>
                  </a:lnTo>
                  <a:lnTo>
                    <a:pt x="306" y="128"/>
                  </a:lnTo>
                  <a:lnTo>
                    <a:pt x="306" y="132"/>
                  </a:lnTo>
                  <a:lnTo>
                    <a:pt x="307" y="130"/>
                  </a:lnTo>
                  <a:lnTo>
                    <a:pt x="312" y="84"/>
                  </a:lnTo>
                  <a:lnTo>
                    <a:pt x="313" y="44"/>
                  </a:lnTo>
                  <a:lnTo>
                    <a:pt x="312" y="40"/>
                  </a:lnTo>
                  <a:lnTo>
                    <a:pt x="303" y="36"/>
                  </a:lnTo>
                  <a:lnTo>
                    <a:pt x="298" y="34"/>
                  </a:lnTo>
                  <a:lnTo>
                    <a:pt x="294" y="32"/>
                  </a:lnTo>
                  <a:close/>
                  <a:moveTo>
                    <a:pt x="287" y="26"/>
                  </a:moveTo>
                  <a:lnTo>
                    <a:pt x="283" y="26"/>
                  </a:lnTo>
                  <a:lnTo>
                    <a:pt x="282" y="28"/>
                  </a:lnTo>
                  <a:lnTo>
                    <a:pt x="281" y="80"/>
                  </a:lnTo>
                  <a:lnTo>
                    <a:pt x="276" y="128"/>
                  </a:lnTo>
                  <a:lnTo>
                    <a:pt x="282" y="130"/>
                  </a:lnTo>
                  <a:lnTo>
                    <a:pt x="287" y="82"/>
                  </a:lnTo>
                  <a:lnTo>
                    <a:pt x="287" y="80"/>
                  </a:lnTo>
                  <a:lnTo>
                    <a:pt x="288" y="60"/>
                  </a:lnTo>
                  <a:lnTo>
                    <a:pt x="289" y="60"/>
                  </a:lnTo>
                  <a:lnTo>
                    <a:pt x="289" y="34"/>
                  </a:lnTo>
                  <a:lnTo>
                    <a:pt x="288" y="34"/>
                  </a:lnTo>
                  <a:lnTo>
                    <a:pt x="288" y="28"/>
                  </a:lnTo>
                  <a:lnTo>
                    <a:pt x="287" y="26"/>
                  </a:lnTo>
                  <a:close/>
                  <a:moveTo>
                    <a:pt x="288" y="60"/>
                  </a:moveTo>
                  <a:lnTo>
                    <a:pt x="287" y="80"/>
                  </a:lnTo>
                  <a:lnTo>
                    <a:pt x="282" y="130"/>
                  </a:lnTo>
                  <a:lnTo>
                    <a:pt x="283" y="130"/>
                  </a:lnTo>
                  <a:lnTo>
                    <a:pt x="283" y="122"/>
                  </a:lnTo>
                  <a:lnTo>
                    <a:pt x="287" y="80"/>
                  </a:lnTo>
                  <a:lnTo>
                    <a:pt x="288" y="60"/>
                  </a:lnTo>
                  <a:close/>
                  <a:moveTo>
                    <a:pt x="429" y="90"/>
                  </a:moveTo>
                  <a:lnTo>
                    <a:pt x="426" y="90"/>
                  </a:lnTo>
                  <a:lnTo>
                    <a:pt x="436" y="94"/>
                  </a:lnTo>
                  <a:lnTo>
                    <a:pt x="437" y="96"/>
                  </a:lnTo>
                  <a:lnTo>
                    <a:pt x="439" y="98"/>
                  </a:lnTo>
                  <a:lnTo>
                    <a:pt x="439" y="126"/>
                  </a:lnTo>
                  <a:lnTo>
                    <a:pt x="438" y="128"/>
                  </a:lnTo>
                  <a:lnTo>
                    <a:pt x="443" y="128"/>
                  </a:lnTo>
                  <a:lnTo>
                    <a:pt x="443" y="127"/>
                  </a:lnTo>
                  <a:lnTo>
                    <a:pt x="442" y="124"/>
                  </a:lnTo>
                  <a:lnTo>
                    <a:pt x="442" y="98"/>
                  </a:lnTo>
                  <a:lnTo>
                    <a:pt x="448" y="98"/>
                  </a:lnTo>
                  <a:lnTo>
                    <a:pt x="429" y="90"/>
                  </a:lnTo>
                  <a:close/>
                  <a:moveTo>
                    <a:pt x="515" y="126"/>
                  </a:moveTo>
                  <a:lnTo>
                    <a:pt x="513" y="126"/>
                  </a:lnTo>
                  <a:lnTo>
                    <a:pt x="515" y="127"/>
                  </a:lnTo>
                  <a:lnTo>
                    <a:pt x="515" y="126"/>
                  </a:lnTo>
                  <a:close/>
                  <a:moveTo>
                    <a:pt x="410" y="82"/>
                  </a:moveTo>
                  <a:lnTo>
                    <a:pt x="407" y="82"/>
                  </a:lnTo>
                  <a:lnTo>
                    <a:pt x="418" y="88"/>
                  </a:lnTo>
                  <a:lnTo>
                    <a:pt x="419" y="88"/>
                  </a:lnTo>
                  <a:lnTo>
                    <a:pt x="421" y="90"/>
                  </a:lnTo>
                  <a:lnTo>
                    <a:pt x="421" y="120"/>
                  </a:lnTo>
                  <a:lnTo>
                    <a:pt x="420" y="124"/>
                  </a:lnTo>
                  <a:lnTo>
                    <a:pt x="426" y="124"/>
                  </a:lnTo>
                  <a:lnTo>
                    <a:pt x="425" y="122"/>
                  </a:lnTo>
                  <a:lnTo>
                    <a:pt x="424" y="92"/>
                  </a:lnTo>
                  <a:lnTo>
                    <a:pt x="426" y="90"/>
                  </a:lnTo>
                  <a:lnTo>
                    <a:pt x="429" y="90"/>
                  </a:lnTo>
                  <a:lnTo>
                    <a:pt x="410" y="82"/>
                  </a:lnTo>
                  <a:close/>
                  <a:moveTo>
                    <a:pt x="297" y="12"/>
                  </a:moveTo>
                  <a:lnTo>
                    <a:pt x="291" y="12"/>
                  </a:lnTo>
                  <a:lnTo>
                    <a:pt x="274" y="16"/>
                  </a:lnTo>
                  <a:lnTo>
                    <a:pt x="256" y="24"/>
                  </a:lnTo>
                  <a:lnTo>
                    <a:pt x="237" y="36"/>
                  </a:lnTo>
                  <a:lnTo>
                    <a:pt x="189" y="78"/>
                  </a:lnTo>
                  <a:lnTo>
                    <a:pt x="165" y="96"/>
                  </a:lnTo>
                  <a:lnTo>
                    <a:pt x="144" y="110"/>
                  </a:lnTo>
                  <a:lnTo>
                    <a:pt x="128" y="116"/>
                  </a:lnTo>
                  <a:lnTo>
                    <a:pt x="115" y="120"/>
                  </a:lnTo>
                  <a:lnTo>
                    <a:pt x="177" y="120"/>
                  </a:lnTo>
                  <a:lnTo>
                    <a:pt x="183" y="104"/>
                  </a:lnTo>
                  <a:lnTo>
                    <a:pt x="184" y="102"/>
                  </a:lnTo>
                  <a:lnTo>
                    <a:pt x="193" y="102"/>
                  </a:lnTo>
                  <a:lnTo>
                    <a:pt x="195" y="100"/>
                  </a:lnTo>
                  <a:lnTo>
                    <a:pt x="279" y="100"/>
                  </a:lnTo>
                  <a:lnTo>
                    <a:pt x="280" y="86"/>
                  </a:lnTo>
                  <a:lnTo>
                    <a:pt x="260" y="86"/>
                  </a:lnTo>
                  <a:lnTo>
                    <a:pt x="248" y="84"/>
                  </a:lnTo>
                  <a:lnTo>
                    <a:pt x="224" y="84"/>
                  </a:lnTo>
                  <a:lnTo>
                    <a:pt x="224" y="82"/>
                  </a:lnTo>
                  <a:lnTo>
                    <a:pt x="215" y="82"/>
                  </a:lnTo>
                  <a:lnTo>
                    <a:pt x="214" y="80"/>
                  </a:lnTo>
                  <a:lnTo>
                    <a:pt x="212" y="70"/>
                  </a:lnTo>
                  <a:lnTo>
                    <a:pt x="228" y="70"/>
                  </a:lnTo>
                  <a:lnTo>
                    <a:pt x="231" y="68"/>
                  </a:lnTo>
                  <a:lnTo>
                    <a:pt x="281" y="68"/>
                  </a:lnTo>
                  <a:lnTo>
                    <a:pt x="281" y="62"/>
                  </a:lnTo>
                  <a:lnTo>
                    <a:pt x="274" y="62"/>
                  </a:lnTo>
                  <a:lnTo>
                    <a:pt x="261" y="60"/>
                  </a:lnTo>
                  <a:lnTo>
                    <a:pt x="260" y="56"/>
                  </a:lnTo>
                  <a:lnTo>
                    <a:pt x="261" y="42"/>
                  </a:lnTo>
                  <a:lnTo>
                    <a:pt x="258" y="42"/>
                  </a:lnTo>
                  <a:lnTo>
                    <a:pt x="254" y="40"/>
                  </a:lnTo>
                  <a:lnTo>
                    <a:pt x="253" y="32"/>
                  </a:lnTo>
                  <a:lnTo>
                    <a:pt x="254" y="30"/>
                  </a:lnTo>
                  <a:lnTo>
                    <a:pt x="282" y="30"/>
                  </a:lnTo>
                  <a:lnTo>
                    <a:pt x="282" y="28"/>
                  </a:lnTo>
                  <a:lnTo>
                    <a:pt x="283" y="26"/>
                  </a:lnTo>
                  <a:lnTo>
                    <a:pt x="338" y="26"/>
                  </a:lnTo>
                  <a:lnTo>
                    <a:pt x="338" y="24"/>
                  </a:lnTo>
                  <a:lnTo>
                    <a:pt x="341" y="24"/>
                  </a:lnTo>
                  <a:lnTo>
                    <a:pt x="337" y="22"/>
                  </a:lnTo>
                  <a:lnTo>
                    <a:pt x="320" y="20"/>
                  </a:lnTo>
                  <a:lnTo>
                    <a:pt x="310" y="16"/>
                  </a:lnTo>
                  <a:lnTo>
                    <a:pt x="297" y="12"/>
                  </a:lnTo>
                  <a:close/>
                  <a:moveTo>
                    <a:pt x="125" y="114"/>
                  </a:moveTo>
                  <a:lnTo>
                    <a:pt x="60" y="114"/>
                  </a:lnTo>
                  <a:lnTo>
                    <a:pt x="71" y="116"/>
                  </a:lnTo>
                  <a:lnTo>
                    <a:pt x="85" y="118"/>
                  </a:lnTo>
                  <a:lnTo>
                    <a:pt x="101" y="118"/>
                  </a:lnTo>
                  <a:lnTo>
                    <a:pt x="119" y="116"/>
                  </a:lnTo>
                  <a:lnTo>
                    <a:pt x="125" y="114"/>
                  </a:lnTo>
                  <a:close/>
                  <a:moveTo>
                    <a:pt x="278" y="104"/>
                  </a:moveTo>
                  <a:lnTo>
                    <a:pt x="201" y="104"/>
                  </a:lnTo>
                  <a:lnTo>
                    <a:pt x="205" y="106"/>
                  </a:lnTo>
                  <a:lnTo>
                    <a:pt x="206" y="106"/>
                  </a:lnTo>
                  <a:lnTo>
                    <a:pt x="206" y="116"/>
                  </a:lnTo>
                  <a:lnTo>
                    <a:pt x="205" y="118"/>
                  </a:lnTo>
                  <a:lnTo>
                    <a:pt x="277" y="118"/>
                  </a:lnTo>
                  <a:lnTo>
                    <a:pt x="278" y="104"/>
                  </a:lnTo>
                  <a:close/>
                  <a:moveTo>
                    <a:pt x="390" y="74"/>
                  </a:moveTo>
                  <a:lnTo>
                    <a:pt x="386" y="74"/>
                  </a:lnTo>
                  <a:lnTo>
                    <a:pt x="397" y="78"/>
                  </a:lnTo>
                  <a:lnTo>
                    <a:pt x="399" y="80"/>
                  </a:lnTo>
                  <a:lnTo>
                    <a:pt x="400" y="82"/>
                  </a:lnTo>
                  <a:lnTo>
                    <a:pt x="401" y="114"/>
                  </a:lnTo>
                  <a:lnTo>
                    <a:pt x="399" y="118"/>
                  </a:lnTo>
                  <a:lnTo>
                    <a:pt x="407" y="118"/>
                  </a:lnTo>
                  <a:lnTo>
                    <a:pt x="406" y="116"/>
                  </a:lnTo>
                  <a:lnTo>
                    <a:pt x="406" y="84"/>
                  </a:lnTo>
                  <a:lnTo>
                    <a:pt x="407" y="82"/>
                  </a:lnTo>
                  <a:lnTo>
                    <a:pt x="410" y="82"/>
                  </a:lnTo>
                  <a:lnTo>
                    <a:pt x="390" y="74"/>
                  </a:lnTo>
                  <a:close/>
                  <a:moveTo>
                    <a:pt x="206" y="106"/>
                  </a:moveTo>
                  <a:lnTo>
                    <a:pt x="201" y="106"/>
                  </a:lnTo>
                  <a:lnTo>
                    <a:pt x="200" y="116"/>
                  </a:lnTo>
                  <a:lnTo>
                    <a:pt x="201" y="116"/>
                  </a:lnTo>
                  <a:lnTo>
                    <a:pt x="205" y="118"/>
                  </a:lnTo>
                  <a:lnTo>
                    <a:pt x="206" y="116"/>
                  </a:lnTo>
                  <a:lnTo>
                    <a:pt x="206" y="106"/>
                  </a:lnTo>
                  <a:close/>
                  <a:moveTo>
                    <a:pt x="366" y="64"/>
                  </a:moveTo>
                  <a:lnTo>
                    <a:pt x="363" y="64"/>
                  </a:lnTo>
                  <a:lnTo>
                    <a:pt x="375" y="70"/>
                  </a:lnTo>
                  <a:lnTo>
                    <a:pt x="377" y="70"/>
                  </a:lnTo>
                  <a:lnTo>
                    <a:pt x="378" y="72"/>
                  </a:lnTo>
                  <a:lnTo>
                    <a:pt x="379" y="106"/>
                  </a:lnTo>
                  <a:lnTo>
                    <a:pt x="377" y="110"/>
                  </a:lnTo>
                  <a:lnTo>
                    <a:pt x="385" y="110"/>
                  </a:lnTo>
                  <a:lnTo>
                    <a:pt x="384" y="74"/>
                  </a:lnTo>
                  <a:lnTo>
                    <a:pt x="390" y="74"/>
                  </a:lnTo>
                  <a:lnTo>
                    <a:pt x="366" y="64"/>
                  </a:lnTo>
                  <a:close/>
                  <a:moveTo>
                    <a:pt x="184" y="78"/>
                  </a:moveTo>
                  <a:lnTo>
                    <a:pt x="172" y="78"/>
                  </a:lnTo>
                  <a:lnTo>
                    <a:pt x="158" y="88"/>
                  </a:lnTo>
                  <a:lnTo>
                    <a:pt x="141" y="100"/>
                  </a:lnTo>
                  <a:lnTo>
                    <a:pt x="155" y="100"/>
                  </a:lnTo>
                  <a:lnTo>
                    <a:pt x="159" y="98"/>
                  </a:lnTo>
                  <a:lnTo>
                    <a:pt x="184" y="78"/>
                  </a:lnTo>
                  <a:close/>
                  <a:moveTo>
                    <a:pt x="69" y="76"/>
                  </a:moveTo>
                  <a:lnTo>
                    <a:pt x="65" y="82"/>
                  </a:lnTo>
                  <a:lnTo>
                    <a:pt x="59" y="90"/>
                  </a:lnTo>
                  <a:lnTo>
                    <a:pt x="55" y="96"/>
                  </a:lnTo>
                  <a:lnTo>
                    <a:pt x="62" y="98"/>
                  </a:lnTo>
                  <a:lnTo>
                    <a:pt x="68" y="88"/>
                  </a:lnTo>
                  <a:lnTo>
                    <a:pt x="64" y="84"/>
                  </a:lnTo>
                  <a:lnTo>
                    <a:pt x="71" y="84"/>
                  </a:lnTo>
                  <a:lnTo>
                    <a:pt x="75" y="80"/>
                  </a:lnTo>
                  <a:lnTo>
                    <a:pt x="69" y="76"/>
                  </a:lnTo>
                  <a:close/>
                  <a:moveTo>
                    <a:pt x="88" y="76"/>
                  </a:moveTo>
                  <a:lnTo>
                    <a:pt x="69" y="76"/>
                  </a:lnTo>
                  <a:lnTo>
                    <a:pt x="75" y="80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68" y="88"/>
                  </a:lnTo>
                  <a:lnTo>
                    <a:pt x="62" y="98"/>
                  </a:lnTo>
                  <a:lnTo>
                    <a:pt x="128" y="98"/>
                  </a:lnTo>
                  <a:lnTo>
                    <a:pt x="136" y="92"/>
                  </a:lnTo>
                  <a:lnTo>
                    <a:pt x="159" y="86"/>
                  </a:lnTo>
                  <a:lnTo>
                    <a:pt x="142" y="86"/>
                  </a:lnTo>
                  <a:lnTo>
                    <a:pt x="146" y="82"/>
                  </a:lnTo>
                  <a:lnTo>
                    <a:pt x="109" y="82"/>
                  </a:lnTo>
                  <a:lnTo>
                    <a:pt x="88" y="80"/>
                  </a:lnTo>
                  <a:lnTo>
                    <a:pt x="88" y="76"/>
                  </a:lnTo>
                  <a:close/>
                  <a:moveTo>
                    <a:pt x="142" y="15"/>
                  </a:moveTo>
                  <a:lnTo>
                    <a:pt x="136" y="18"/>
                  </a:lnTo>
                  <a:lnTo>
                    <a:pt x="113" y="32"/>
                  </a:lnTo>
                  <a:lnTo>
                    <a:pt x="91" y="50"/>
                  </a:lnTo>
                  <a:lnTo>
                    <a:pt x="70" y="74"/>
                  </a:lnTo>
                  <a:lnTo>
                    <a:pt x="63" y="84"/>
                  </a:lnTo>
                  <a:lnTo>
                    <a:pt x="57" y="92"/>
                  </a:lnTo>
                  <a:lnTo>
                    <a:pt x="55" y="96"/>
                  </a:lnTo>
                  <a:lnTo>
                    <a:pt x="59" y="90"/>
                  </a:lnTo>
                  <a:lnTo>
                    <a:pt x="65" y="82"/>
                  </a:lnTo>
                  <a:lnTo>
                    <a:pt x="69" y="76"/>
                  </a:lnTo>
                  <a:lnTo>
                    <a:pt x="88" y="76"/>
                  </a:lnTo>
                  <a:lnTo>
                    <a:pt x="90" y="60"/>
                  </a:lnTo>
                  <a:lnTo>
                    <a:pt x="102" y="44"/>
                  </a:lnTo>
                  <a:lnTo>
                    <a:pt x="117" y="32"/>
                  </a:lnTo>
                  <a:lnTo>
                    <a:pt x="133" y="20"/>
                  </a:lnTo>
                  <a:lnTo>
                    <a:pt x="142" y="15"/>
                  </a:lnTo>
                  <a:close/>
                  <a:moveTo>
                    <a:pt x="260" y="84"/>
                  </a:moveTo>
                  <a:lnTo>
                    <a:pt x="248" y="84"/>
                  </a:lnTo>
                  <a:lnTo>
                    <a:pt x="260" y="86"/>
                  </a:lnTo>
                  <a:lnTo>
                    <a:pt x="272" y="86"/>
                  </a:lnTo>
                  <a:lnTo>
                    <a:pt x="260" y="84"/>
                  </a:lnTo>
                  <a:close/>
                  <a:moveTo>
                    <a:pt x="242" y="68"/>
                  </a:moveTo>
                  <a:lnTo>
                    <a:pt x="235" y="68"/>
                  </a:lnTo>
                  <a:lnTo>
                    <a:pt x="231" y="70"/>
                  </a:lnTo>
                  <a:lnTo>
                    <a:pt x="228" y="70"/>
                  </a:lnTo>
                  <a:lnTo>
                    <a:pt x="224" y="72"/>
                  </a:lnTo>
                  <a:lnTo>
                    <a:pt x="223" y="74"/>
                  </a:lnTo>
                  <a:lnTo>
                    <a:pt x="224" y="84"/>
                  </a:lnTo>
                  <a:lnTo>
                    <a:pt x="260" y="84"/>
                  </a:lnTo>
                  <a:lnTo>
                    <a:pt x="272" y="86"/>
                  </a:lnTo>
                  <a:lnTo>
                    <a:pt x="273" y="82"/>
                  </a:lnTo>
                  <a:lnTo>
                    <a:pt x="273" y="76"/>
                  </a:lnTo>
                  <a:lnTo>
                    <a:pt x="272" y="74"/>
                  </a:lnTo>
                  <a:lnTo>
                    <a:pt x="271" y="72"/>
                  </a:lnTo>
                  <a:lnTo>
                    <a:pt x="270" y="72"/>
                  </a:lnTo>
                  <a:lnTo>
                    <a:pt x="254" y="70"/>
                  </a:lnTo>
                  <a:lnTo>
                    <a:pt x="242" y="68"/>
                  </a:lnTo>
                  <a:close/>
                  <a:moveTo>
                    <a:pt x="271" y="72"/>
                  </a:moveTo>
                  <a:lnTo>
                    <a:pt x="271" y="72"/>
                  </a:lnTo>
                  <a:lnTo>
                    <a:pt x="272" y="74"/>
                  </a:lnTo>
                  <a:lnTo>
                    <a:pt x="273" y="76"/>
                  </a:lnTo>
                  <a:lnTo>
                    <a:pt x="273" y="82"/>
                  </a:lnTo>
                  <a:lnTo>
                    <a:pt x="272" y="86"/>
                  </a:lnTo>
                  <a:lnTo>
                    <a:pt x="273" y="86"/>
                  </a:lnTo>
                  <a:lnTo>
                    <a:pt x="273" y="82"/>
                  </a:lnTo>
                  <a:lnTo>
                    <a:pt x="273" y="76"/>
                  </a:lnTo>
                  <a:lnTo>
                    <a:pt x="272" y="74"/>
                  </a:lnTo>
                  <a:lnTo>
                    <a:pt x="271" y="72"/>
                  </a:lnTo>
                  <a:close/>
                  <a:moveTo>
                    <a:pt x="281" y="68"/>
                  </a:moveTo>
                  <a:lnTo>
                    <a:pt x="254" y="68"/>
                  </a:lnTo>
                  <a:lnTo>
                    <a:pt x="270" y="72"/>
                  </a:lnTo>
                  <a:lnTo>
                    <a:pt x="271" y="72"/>
                  </a:lnTo>
                  <a:lnTo>
                    <a:pt x="272" y="74"/>
                  </a:lnTo>
                  <a:lnTo>
                    <a:pt x="273" y="76"/>
                  </a:lnTo>
                  <a:lnTo>
                    <a:pt x="273" y="82"/>
                  </a:lnTo>
                  <a:lnTo>
                    <a:pt x="273" y="86"/>
                  </a:lnTo>
                  <a:lnTo>
                    <a:pt x="280" y="86"/>
                  </a:lnTo>
                  <a:lnTo>
                    <a:pt x="281" y="80"/>
                  </a:lnTo>
                  <a:lnTo>
                    <a:pt x="281" y="68"/>
                  </a:lnTo>
                  <a:close/>
                  <a:moveTo>
                    <a:pt x="235" y="68"/>
                  </a:moveTo>
                  <a:lnTo>
                    <a:pt x="231" y="68"/>
                  </a:lnTo>
                  <a:lnTo>
                    <a:pt x="228" y="70"/>
                  </a:lnTo>
                  <a:lnTo>
                    <a:pt x="224" y="72"/>
                  </a:lnTo>
                  <a:lnTo>
                    <a:pt x="223" y="72"/>
                  </a:lnTo>
                  <a:lnTo>
                    <a:pt x="224" y="84"/>
                  </a:lnTo>
                  <a:lnTo>
                    <a:pt x="223" y="74"/>
                  </a:lnTo>
                  <a:lnTo>
                    <a:pt x="224" y="72"/>
                  </a:lnTo>
                  <a:lnTo>
                    <a:pt x="228" y="70"/>
                  </a:lnTo>
                  <a:lnTo>
                    <a:pt x="231" y="70"/>
                  </a:lnTo>
                  <a:lnTo>
                    <a:pt x="235" y="68"/>
                  </a:lnTo>
                  <a:close/>
                  <a:moveTo>
                    <a:pt x="283" y="8"/>
                  </a:moveTo>
                  <a:lnTo>
                    <a:pt x="251" y="8"/>
                  </a:lnTo>
                  <a:lnTo>
                    <a:pt x="228" y="20"/>
                  </a:lnTo>
                  <a:lnTo>
                    <a:pt x="167" y="58"/>
                  </a:lnTo>
                  <a:lnTo>
                    <a:pt x="140" y="72"/>
                  </a:lnTo>
                  <a:lnTo>
                    <a:pt x="109" y="82"/>
                  </a:lnTo>
                  <a:lnTo>
                    <a:pt x="146" y="82"/>
                  </a:lnTo>
                  <a:lnTo>
                    <a:pt x="147" y="80"/>
                  </a:lnTo>
                  <a:lnTo>
                    <a:pt x="172" y="78"/>
                  </a:lnTo>
                  <a:lnTo>
                    <a:pt x="184" y="78"/>
                  </a:lnTo>
                  <a:lnTo>
                    <a:pt x="213" y="54"/>
                  </a:lnTo>
                  <a:lnTo>
                    <a:pt x="236" y="32"/>
                  </a:lnTo>
                  <a:lnTo>
                    <a:pt x="257" y="20"/>
                  </a:lnTo>
                  <a:lnTo>
                    <a:pt x="275" y="12"/>
                  </a:lnTo>
                  <a:lnTo>
                    <a:pt x="297" y="12"/>
                  </a:lnTo>
                  <a:lnTo>
                    <a:pt x="283" y="8"/>
                  </a:lnTo>
                  <a:close/>
                  <a:moveTo>
                    <a:pt x="218" y="72"/>
                  </a:moveTo>
                  <a:lnTo>
                    <a:pt x="213" y="72"/>
                  </a:lnTo>
                  <a:lnTo>
                    <a:pt x="215" y="80"/>
                  </a:lnTo>
                  <a:lnTo>
                    <a:pt x="219" y="82"/>
                  </a:lnTo>
                  <a:lnTo>
                    <a:pt x="219" y="80"/>
                  </a:lnTo>
                  <a:lnTo>
                    <a:pt x="218" y="72"/>
                  </a:lnTo>
                  <a:close/>
                  <a:moveTo>
                    <a:pt x="228" y="70"/>
                  </a:moveTo>
                  <a:lnTo>
                    <a:pt x="217" y="70"/>
                  </a:lnTo>
                  <a:lnTo>
                    <a:pt x="218" y="72"/>
                  </a:lnTo>
                  <a:lnTo>
                    <a:pt x="220" y="82"/>
                  </a:lnTo>
                  <a:lnTo>
                    <a:pt x="224" y="82"/>
                  </a:lnTo>
                  <a:lnTo>
                    <a:pt x="223" y="72"/>
                  </a:lnTo>
                  <a:lnTo>
                    <a:pt x="224" y="72"/>
                  </a:lnTo>
                  <a:lnTo>
                    <a:pt x="228" y="70"/>
                  </a:lnTo>
                  <a:close/>
                  <a:moveTo>
                    <a:pt x="254" y="68"/>
                  </a:moveTo>
                  <a:lnTo>
                    <a:pt x="242" y="68"/>
                  </a:lnTo>
                  <a:lnTo>
                    <a:pt x="254" y="70"/>
                  </a:lnTo>
                  <a:lnTo>
                    <a:pt x="270" y="72"/>
                  </a:lnTo>
                  <a:lnTo>
                    <a:pt x="254" y="68"/>
                  </a:lnTo>
                  <a:close/>
                  <a:moveTo>
                    <a:pt x="338" y="24"/>
                  </a:moveTo>
                  <a:lnTo>
                    <a:pt x="339" y="30"/>
                  </a:lnTo>
                  <a:lnTo>
                    <a:pt x="421" y="68"/>
                  </a:lnTo>
                  <a:lnTo>
                    <a:pt x="418" y="64"/>
                  </a:lnTo>
                  <a:lnTo>
                    <a:pt x="338" y="24"/>
                  </a:lnTo>
                  <a:close/>
                  <a:moveTo>
                    <a:pt x="341" y="24"/>
                  </a:moveTo>
                  <a:lnTo>
                    <a:pt x="338" y="24"/>
                  </a:lnTo>
                  <a:lnTo>
                    <a:pt x="418" y="64"/>
                  </a:lnTo>
                  <a:lnTo>
                    <a:pt x="421" y="68"/>
                  </a:lnTo>
                  <a:lnTo>
                    <a:pt x="419" y="62"/>
                  </a:lnTo>
                  <a:lnTo>
                    <a:pt x="341" y="24"/>
                  </a:lnTo>
                  <a:close/>
                  <a:moveTo>
                    <a:pt x="295" y="40"/>
                  </a:moveTo>
                  <a:lnTo>
                    <a:pt x="294" y="40"/>
                  </a:lnTo>
                  <a:lnTo>
                    <a:pt x="295" y="60"/>
                  </a:lnTo>
                  <a:lnTo>
                    <a:pt x="295" y="62"/>
                  </a:lnTo>
                  <a:lnTo>
                    <a:pt x="303" y="64"/>
                  </a:lnTo>
                  <a:lnTo>
                    <a:pt x="304" y="62"/>
                  </a:lnTo>
                  <a:lnTo>
                    <a:pt x="304" y="44"/>
                  </a:lnTo>
                  <a:lnTo>
                    <a:pt x="302" y="44"/>
                  </a:lnTo>
                  <a:lnTo>
                    <a:pt x="295" y="40"/>
                  </a:lnTo>
                  <a:close/>
                  <a:moveTo>
                    <a:pt x="307" y="40"/>
                  </a:moveTo>
                  <a:lnTo>
                    <a:pt x="295" y="40"/>
                  </a:lnTo>
                  <a:lnTo>
                    <a:pt x="302" y="44"/>
                  </a:lnTo>
                  <a:lnTo>
                    <a:pt x="304" y="44"/>
                  </a:lnTo>
                  <a:lnTo>
                    <a:pt x="304" y="62"/>
                  </a:lnTo>
                  <a:lnTo>
                    <a:pt x="303" y="64"/>
                  </a:lnTo>
                  <a:lnTo>
                    <a:pt x="310" y="64"/>
                  </a:lnTo>
                  <a:lnTo>
                    <a:pt x="311" y="44"/>
                  </a:lnTo>
                  <a:lnTo>
                    <a:pt x="311" y="42"/>
                  </a:lnTo>
                  <a:lnTo>
                    <a:pt x="307" y="40"/>
                  </a:lnTo>
                  <a:close/>
                  <a:moveTo>
                    <a:pt x="282" y="30"/>
                  </a:moveTo>
                  <a:lnTo>
                    <a:pt x="254" y="30"/>
                  </a:lnTo>
                  <a:lnTo>
                    <a:pt x="257" y="32"/>
                  </a:lnTo>
                  <a:lnTo>
                    <a:pt x="262" y="32"/>
                  </a:lnTo>
                  <a:lnTo>
                    <a:pt x="272" y="34"/>
                  </a:lnTo>
                  <a:lnTo>
                    <a:pt x="275" y="34"/>
                  </a:lnTo>
                  <a:lnTo>
                    <a:pt x="275" y="60"/>
                  </a:lnTo>
                  <a:lnTo>
                    <a:pt x="274" y="62"/>
                  </a:lnTo>
                  <a:lnTo>
                    <a:pt x="281" y="62"/>
                  </a:lnTo>
                  <a:lnTo>
                    <a:pt x="282" y="30"/>
                  </a:lnTo>
                  <a:close/>
                  <a:moveTo>
                    <a:pt x="261" y="32"/>
                  </a:moveTo>
                  <a:lnTo>
                    <a:pt x="258" y="32"/>
                  </a:lnTo>
                  <a:lnTo>
                    <a:pt x="258" y="40"/>
                  </a:lnTo>
                  <a:lnTo>
                    <a:pt x="258" y="42"/>
                  </a:lnTo>
                  <a:lnTo>
                    <a:pt x="261" y="42"/>
                  </a:lnTo>
                  <a:lnTo>
                    <a:pt x="261" y="32"/>
                  </a:lnTo>
                  <a:close/>
                  <a:moveTo>
                    <a:pt x="338" y="26"/>
                  </a:moveTo>
                  <a:lnTo>
                    <a:pt x="287" y="26"/>
                  </a:lnTo>
                  <a:lnTo>
                    <a:pt x="288" y="28"/>
                  </a:lnTo>
                  <a:lnTo>
                    <a:pt x="288" y="34"/>
                  </a:lnTo>
                  <a:lnTo>
                    <a:pt x="289" y="32"/>
                  </a:lnTo>
                  <a:lnTo>
                    <a:pt x="290" y="30"/>
                  </a:lnTo>
                  <a:lnTo>
                    <a:pt x="339" y="30"/>
                  </a:lnTo>
                  <a:lnTo>
                    <a:pt x="338" y="26"/>
                  </a:lnTo>
                  <a:close/>
                  <a:moveTo>
                    <a:pt x="290" y="30"/>
                  </a:moveTo>
                  <a:lnTo>
                    <a:pt x="289" y="32"/>
                  </a:lnTo>
                  <a:lnTo>
                    <a:pt x="288" y="34"/>
                  </a:lnTo>
                  <a:lnTo>
                    <a:pt x="289" y="34"/>
                  </a:lnTo>
                  <a:lnTo>
                    <a:pt x="289" y="32"/>
                  </a:lnTo>
                  <a:lnTo>
                    <a:pt x="294" y="32"/>
                  </a:lnTo>
                  <a:lnTo>
                    <a:pt x="290" y="30"/>
                  </a:lnTo>
                  <a:close/>
                  <a:moveTo>
                    <a:pt x="244" y="0"/>
                  </a:moveTo>
                  <a:lnTo>
                    <a:pt x="182" y="0"/>
                  </a:lnTo>
                  <a:lnTo>
                    <a:pt x="172" y="2"/>
                  </a:lnTo>
                  <a:lnTo>
                    <a:pt x="162" y="6"/>
                  </a:lnTo>
                  <a:lnTo>
                    <a:pt x="141" y="18"/>
                  </a:lnTo>
                  <a:lnTo>
                    <a:pt x="157" y="12"/>
                  </a:lnTo>
                  <a:lnTo>
                    <a:pt x="179" y="10"/>
                  </a:lnTo>
                  <a:lnTo>
                    <a:pt x="243" y="10"/>
                  </a:lnTo>
                  <a:lnTo>
                    <a:pt x="251" y="8"/>
                  </a:lnTo>
                  <a:lnTo>
                    <a:pt x="283" y="8"/>
                  </a:lnTo>
                  <a:lnTo>
                    <a:pt x="276" y="6"/>
                  </a:lnTo>
                  <a:lnTo>
                    <a:pt x="266" y="4"/>
                  </a:lnTo>
                  <a:lnTo>
                    <a:pt x="244" y="0"/>
                  </a:lnTo>
                  <a:close/>
                  <a:moveTo>
                    <a:pt x="243" y="10"/>
                  </a:moveTo>
                  <a:lnTo>
                    <a:pt x="203" y="10"/>
                  </a:lnTo>
                  <a:lnTo>
                    <a:pt x="226" y="16"/>
                  </a:lnTo>
                  <a:lnTo>
                    <a:pt x="234" y="14"/>
                  </a:lnTo>
                  <a:lnTo>
                    <a:pt x="243" y="10"/>
                  </a:lnTo>
                  <a:close/>
                  <a:moveTo>
                    <a:pt x="159" y="6"/>
                  </a:moveTo>
                  <a:lnTo>
                    <a:pt x="150" y="10"/>
                  </a:lnTo>
                  <a:lnTo>
                    <a:pt x="142" y="15"/>
                  </a:lnTo>
                  <a:lnTo>
                    <a:pt x="159" y="6"/>
                  </a:lnTo>
                  <a:close/>
                </a:path>
              </a:pathLst>
            </a:custGeom>
            <a:solidFill>
              <a:srgbClr val="D34F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1077" y="112"/>
              <a:ext cx="707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b="0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Train </a:t>
              </a:r>
              <a:r>
                <a:rPr kumimoji="0" lang="es-ES" b="1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2</a:t>
              </a:r>
              <a:r>
                <a:rPr kumimoji="0" lang="es-ES" b="0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%</a:t>
              </a:r>
              <a:endPara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1895" y="2354"/>
              <a:ext cx="1832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4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Mode of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4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transport</a:t>
              </a:r>
              <a:endParaRPr kumimoji="0" lang="es-E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0" y="3867"/>
              <a:ext cx="86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b="0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Road </a:t>
              </a:r>
              <a:r>
                <a:rPr kumimoji="0" lang="es-ES" b="1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37</a:t>
              </a:r>
              <a:r>
                <a:rPr kumimoji="0" lang="es-ES" b="0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%</a:t>
              </a:r>
              <a:endPara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" name="Text Box 2"/>
            <p:cNvSpPr txBox="1">
              <a:spLocks noChangeArrowheads="1"/>
            </p:cNvSpPr>
            <p:nvPr/>
          </p:nvSpPr>
          <p:spPr bwMode="auto">
            <a:xfrm>
              <a:off x="4952" y="3753"/>
              <a:ext cx="64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b="0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Air </a:t>
              </a:r>
              <a:r>
                <a:rPr kumimoji="0" lang="es-ES" b="1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58</a:t>
              </a:r>
              <a:r>
                <a:rPr kumimoji="0" lang="es-ES" b="0" i="0" u="none" strike="noStrike" cap="none" normalizeH="0" baseline="0" dirty="0">
                  <a:ln>
                    <a:noFill/>
                  </a:ln>
                  <a:solidFill>
                    <a:srgbClr val="004C93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%</a:t>
              </a:r>
              <a:endParaRPr kumimoji="0" 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119" name="Group 23"/>
          <p:cNvGrpSpPr>
            <a:grpSpLocks/>
          </p:cNvGrpSpPr>
          <p:nvPr/>
        </p:nvGrpSpPr>
        <p:grpSpPr bwMode="auto">
          <a:xfrm>
            <a:off x="1115616" y="4653136"/>
            <a:ext cx="376238" cy="119063"/>
            <a:chOff x="0" y="0"/>
            <a:chExt cx="593" cy="188"/>
          </a:xfrm>
        </p:grpSpPr>
        <p:sp>
          <p:nvSpPr>
            <p:cNvPr id="4120" name="AutoShape 24"/>
            <p:cNvSpPr>
              <a:spLocks/>
            </p:cNvSpPr>
            <p:nvPr/>
          </p:nvSpPr>
          <p:spPr bwMode="auto">
            <a:xfrm>
              <a:off x="0" y="0"/>
              <a:ext cx="593" cy="188"/>
            </a:xfrm>
            <a:custGeom>
              <a:avLst/>
              <a:gdLst/>
              <a:ahLst/>
              <a:cxnLst>
                <a:cxn ang="0">
                  <a:pos x="306" y="1"/>
                </a:cxn>
                <a:cxn ang="0">
                  <a:pos x="252" y="10"/>
                </a:cxn>
                <a:cxn ang="0">
                  <a:pos x="192" y="40"/>
                </a:cxn>
                <a:cxn ang="0">
                  <a:pos x="173" y="47"/>
                </a:cxn>
                <a:cxn ang="0">
                  <a:pos x="113" y="56"/>
                </a:cxn>
                <a:cxn ang="0">
                  <a:pos x="43" y="71"/>
                </a:cxn>
                <a:cxn ang="0">
                  <a:pos x="13" y="83"/>
                </a:cxn>
                <a:cxn ang="0">
                  <a:pos x="6" y="95"/>
                </a:cxn>
                <a:cxn ang="0">
                  <a:pos x="0" y="110"/>
                </a:cxn>
                <a:cxn ang="0">
                  <a:pos x="0" y="134"/>
                </a:cxn>
                <a:cxn ang="0">
                  <a:pos x="3" y="145"/>
                </a:cxn>
                <a:cxn ang="0">
                  <a:pos x="9" y="151"/>
                </a:cxn>
                <a:cxn ang="0">
                  <a:pos x="28" y="155"/>
                </a:cxn>
                <a:cxn ang="0">
                  <a:pos x="49" y="169"/>
                </a:cxn>
                <a:cxn ang="0">
                  <a:pos x="88" y="187"/>
                </a:cxn>
                <a:cxn ang="0">
                  <a:pos x="128" y="169"/>
                </a:cxn>
                <a:cxn ang="0">
                  <a:pos x="414" y="156"/>
                </a:cxn>
                <a:cxn ang="0">
                  <a:pos x="416" y="147"/>
                </a:cxn>
                <a:cxn ang="0">
                  <a:pos x="420" y="127"/>
                </a:cxn>
                <a:cxn ang="0">
                  <a:pos x="592" y="119"/>
                </a:cxn>
                <a:cxn ang="0">
                  <a:pos x="427" y="113"/>
                </a:cxn>
                <a:cxn ang="0">
                  <a:pos x="439" y="101"/>
                </a:cxn>
                <a:cxn ang="0">
                  <a:pos x="446" y="98"/>
                </a:cxn>
                <a:cxn ang="0">
                  <a:pos x="587" y="73"/>
                </a:cxn>
                <a:cxn ang="0">
                  <a:pos x="582" y="53"/>
                </a:cxn>
                <a:cxn ang="0">
                  <a:pos x="559" y="49"/>
                </a:cxn>
                <a:cxn ang="0">
                  <a:pos x="509" y="44"/>
                </a:cxn>
                <a:cxn ang="0">
                  <a:pos x="469" y="25"/>
                </a:cxn>
                <a:cxn ang="0">
                  <a:pos x="449" y="16"/>
                </a:cxn>
                <a:cxn ang="0">
                  <a:pos x="402" y="3"/>
                </a:cxn>
                <a:cxn ang="0">
                  <a:pos x="591" y="127"/>
                </a:cxn>
                <a:cxn ang="0">
                  <a:pos x="419" y="134"/>
                </a:cxn>
                <a:cxn ang="0">
                  <a:pos x="433" y="173"/>
                </a:cxn>
                <a:cxn ang="0">
                  <a:pos x="487" y="183"/>
                </a:cxn>
                <a:cxn ang="0">
                  <a:pos x="518" y="140"/>
                </a:cxn>
                <a:cxn ang="0">
                  <a:pos x="517" y="132"/>
                </a:cxn>
                <a:cxn ang="0">
                  <a:pos x="414" y="156"/>
                </a:cxn>
                <a:cxn ang="0">
                  <a:pos x="414" y="156"/>
                </a:cxn>
                <a:cxn ang="0">
                  <a:pos x="517" y="132"/>
                </a:cxn>
                <a:cxn ang="0">
                  <a:pos x="521" y="140"/>
                </a:cxn>
                <a:cxn ang="0">
                  <a:pos x="524" y="150"/>
                </a:cxn>
                <a:cxn ang="0">
                  <a:pos x="557" y="146"/>
                </a:cxn>
                <a:cxn ang="0">
                  <a:pos x="585" y="139"/>
                </a:cxn>
                <a:cxn ang="0">
                  <a:pos x="590" y="132"/>
                </a:cxn>
                <a:cxn ang="0">
                  <a:pos x="446" y="98"/>
                </a:cxn>
                <a:cxn ang="0">
                  <a:pos x="429" y="109"/>
                </a:cxn>
                <a:cxn ang="0">
                  <a:pos x="592" y="119"/>
                </a:cxn>
                <a:cxn ang="0">
                  <a:pos x="439" y="101"/>
                </a:cxn>
                <a:cxn ang="0">
                  <a:pos x="427" y="113"/>
                </a:cxn>
                <a:cxn ang="0">
                  <a:pos x="439" y="101"/>
                </a:cxn>
              </a:cxnLst>
              <a:rect l="0" t="0" r="r" b="b"/>
              <a:pathLst>
                <a:path w="593" h="188">
                  <a:moveTo>
                    <a:pt x="358" y="0"/>
                  </a:moveTo>
                  <a:lnTo>
                    <a:pt x="322" y="0"/>
                  </a:lnTo>
                  <a:lnTo>
                    <a:pt x="306" y="1"/>
                  </a:lnTo>
                  <a:lnTo>
                    <a:pt x="287" y="3"/>
                  </a:lnTo>
                  <a:lnTo>
                    <a:pt x="272" y="6"/>
                  </a:lnTo>
                  <a:lnTo>
                    <a:pt x="252" y="10"/>
                  </a:lnTo>
                  <a:lnTo>
                    <a:pt x="238" y="16"/>
                  </a:lnTo>
                  <a:lnTo>
                    <a:pt x="222" y="24"/>
                  </a:lnTo>
                  <a:lnTo>
                    <a:pt x="192" y="40"/>
                  </a:lnTo>
                  <a:lnTo>
                    <a:pt x="181" y="45"/>
                  </a:lnTo>
                  <a:lnTo>
                    <a:pt x="177" y="46"/>
                  </a:lnTo>
                  <a:lnTo>
                    <a:pt x="173" y="47"/>
                  </a:lnTo>
                  <a:lnTo>
                    <a:pt x="161" y="49"/>
                  </a:lnTo>
                  <a:lnTo>
                    <a:pt x="130" y="53"/>
                  </a:lnTo>
                  <a:lnTo>
                    <a:pt x="113" y="56"/>
                  </a:lnTo>
                  <a:lnTo>
                    <a:pt x="82" y="61"/>
                  </a:lnTo>
                  <a:lnTo>
                    <a:pt x="65" y="65"/>
                  </a:lnTo>
                  <a:lnTo>
                    <a:pt x="43" y="71"/>
                  </a:lnTo>
                  <a:lnTo>
                    <a:pt x="31" y="75"/>
                  </a:lnTo>
                  <a:lnTo>
                    <a:pt x="19" y="79"/>
                  </a:lnTo>
                  <a:lnTo>
                    <a:pt x="13" y="83"/>
                  </a:lnTo>
                  <a:lnTo>
                    <a:pt x="11" y="87"/>
                  </a:lnTo>
                  <a:lnTo>
                    <a:pt x="9" y="91"/>
                  </a:lnTo>
                  <a:lnTo>
                    <a:pt x="6" y="95"/>
                  </a:lnTo>
                  <a:lnTo>
                    <a:pt x="4" y="99"/>
                  </a:lnTo>
                  <a:lnTo>
                    <a:pt x="1" y="106"/>
                  </a:lnTo>
                  <a:lnTo>
                    <a:pt x="0" y="110"/>
                  </a:lnTo>
                  <a:lnTo>
                    <a:pt x="0" y="113"/>
                  </a:lnTo>
                  <a:lnTo>
                    <a:pt x="0" y="131"/>
                  </a:lnTo>
                  <a:lnTo>
                    <a:pt x="0" y="134"/>
                  </a:lnTo>
                  <a:lnTo>
                    <a:pt x="1" y="138"/>
                  </a:lnTo>
                  <a:lnTo>
                    <a:pt x="2" y="142"/>
                  </a:lnTo>
                  <a:lnTo>
                    <a:pt x="3" y="145"/>
                  </a:lnTo>
                  <a:lnTo>
                    <a:pt x="4" y="147"/>
                  </a:lnTo>
                  <a:lnTo>
                    <a:pt x="7" y="150"/>
                  </a:lnTo>
                  <a:lnTo>
                    <a:pt x="9" y="151"/>
                  </a:lnTo>
                  <a:lnTo>
                    <a:pt x="12" y="152"/>
                  </a:lnTo>
                  <a:lnTo>
                    <a:pt x="19" y="154"/>
                  </a:lnTo>
                  <a:lnTo>
                    <a:pt x="28" y="155"/>
                  </a:lnTo>
                  <a:lnTo>
                    <a:pt x="35" y="156"/>
                  </a:lnTo>
                  <a:lnTo>
                    <a:pt x="42" y="156"/>
                  </a:lnTo>
                  <a:lnTo>
                    <a:pt x="49" y="169"/>
                  </a:lnTo>
                  <a:lnTo>
                    <a:pt x="60" y="178"/>
                  </a:lnTo>
                  <a:lnTo>
                    <a:pt x="73" y="185"/>
                  </a:lnTo>
                  <a:lnTo>
                    <a:pt x="88" y="187"/>
                  </a:lnTo>
                  <a:lnTo>
                    <a:pt x="104" y="185"/>
                  </a:lnTo>
                  <a:lnTo>
                    <a:pt x="117" y="178"/>
                  </a:lnTo>
                  <a:lnTo>
                    <a:pt x="128" y="169"/>
                  </a:lnTo>
                  <a:lnTo>
                    <a:pt x="135" y="156"/>
                  </a:lnTo>
                  <a:lnTo>
                    <a:pt x="204" y="156"/>
                  </a:lnTo>
                  <a:lnTo>
                    <a:pt x="414" y="156"/>
                  </a:lnTo>
                  <a:lnTo>
                    <a:pt x="415" y="155"/>
                  </a:lnTo>
                  <a:lnTo>
                    <a:pt x="415" y="152"/>
                  </a:lnTo>
                  <a:lnTo>
                    <a:pt x="416" y="147"/>
                  </a:lnTo>
                  <a:lnTo>
                    <a:pt x="417" y="138"/>
                  </a:lnTo>
                  <a:lnTo>
                    <a:pt x="419" y="132"/>
                  </a:lnTo>
                  <a:lnTo>
                    <a:pt x="420" y="127"/>
                  </a:lnTo>
                  <a:lnTo>
                    <a:pt x="591" y="127"/>
                  </a:lnTo>
                  <a:lnTo>
                    <a:pt x="592" y="124"/>
                  </a:lnTo>
                  <a:lnTo>
                    <a:pt x="592" y="119"/>
                  </a:lnTo>
                  <a:lnTo>
                    <a:pt x="424" y="119"/>
                  </a:lnTo>
                  <a:lnTo>
                    <a:pt x="426" y="114"/>
                  </a:lnTo>
                  <a:lnTo>
                    <a:pt x="427" y="113"/>
                  </a:lnTo>
                  <a:lnTo>
                    <a:pt x="428" y="110"/>
                  </a:lnTo>
                  <a:lnTo>
                    <a:pt x="436" y="102"/>
                  </a:lnTo>
                  <a:lnTo>
                    <a:pt x="439" y="101"/>
                  </a:lnTo>
                  <a:lnTo>
                    <a:pt x="444" y="98"/>
                  </a:lnTo>
                  <a:lnTo>
                    <a:pt x="445" y="98"/>
                  </a:lnTo>
                  <a:lnTo>
                    <a:pt x="446" y="98"/>
                  </a:lnTo>
                  <a:lnTo>
                    <a:pt x="591" y="98"/>
                  </a:lnTo>
                  <a:lnTo>
                    <a:pt x="589" y="86"/>
                  </a:lnTo>
                  <a:lnTo>
                    <a:pt x="587" y="73"/>
                  </a:lnTo>
                  <a:lnTo>
                    <a:pt x="585" y="65"/>
                  </a:lnTo>
                  <a:lnTo>
                    <a:pt x="583" y="57"/>
                  </a:lnTo>
                  <a:lnTo>
                    <a:pt x="582" y="53"/>
                  </a:lnTo>
                  <a:lnTo>
                    <a:pt x="580" y="52"/>
                  </a:lnTo>
                  <a:lnTo>
                    <a:pt x="574" y="51"/>
                  </a:lnTo>
                  <a:lnTo>
                    <a:pt x="559" y="49"/>
                  </a:lnTo>
                  <a:lnTo>
                    <a:pt x="544" y="48"/>
                  </a:lnTo>
                  <a:lnTo>
                    <a:pt x="510" y="44"/>
                  </a:lnTo>
                  <a:lnTo>
                    <a:pt x="509" y="44"/>
                  </a:lnTo>
                  <a:lnTo>
                    <a:pt x="500" y="40"/>
                  </a:lnTo>
                  <a:lnTo>
                    <a:pt x="484" y="32"/>
                  </a:lnTo>
                  <a:lnTo>
                    <a:pt x="469" y="25"/>
                  </a:lnTo>
                  <a:lnTo>
                    <a:pt x="460" y="21"/>
                  </a:lnTo>
                  <a:lnTo>
                    <a:pt x="458" y="20"/>
                  </a:lnTo>
                  <a:lnTo>
                    <a:pt x="449" y="16"/>
                  </a:lnTo>
                  <a:lnTo>
                    <a:pt x="434" y="11"/>
                  </a:lnTo>
                  <a:lnTo>
                    <a:pt x="418" y="6"/>
                  </a:lnTo>
                  <a:lnTo>
                    <a:pt x="402" y="3"/>
                  </a:lnTo>
                  <a:lnTo>
                    <a:pt x="375" y="1"/>
                  </a:lnTo>
                  <a:lnTo>
                    <a:pt x="358" y="0"/>
                  </a:lnTo>
                  <a:close/>
                  <a:moveTo>
                    <a:pt x="591" y="127"/>
                  </a:moveTo>
                  <a:lnTo>
                    <a:pt x="420" y="127"/>
                  </a:lnTo>
                  <a:lnTo>
                    <a:pt x="419" y="131"/>
                  </a:lnTo>
                  <a:lnTo>
                    <a:pt x="419" y="134"/>
                  </a:lnTo>
                  <a:lnTo>
                    <a:pt x="419" y="140"/>
                  </a:lnTo>
                  <a:lnTo>
                    <a:pt x="422" y="158"/>
                  </a:lnTo>
                  <a:lnTo>
                    <a:pt x="433" y="173"/>
                  </a:lnTo>
                  <a:lnTo>
                    <a:pt x="449" y="183"/>
                  </a:lnTo>
                  <a:lnTo>
                    <a:pt x="468" y="187"/>
                  </a:lnTo>
                  <a:lnTo>
                    <a:pt x="487" y="183"/>
                  </a:lnTo>
                  <a:lnTo>
                    <a:pt x="503" y="173"/>
                  </a:lnTo>
                  <a:lnTo>
                    <a:pt x="514" y="158"/>
                  </a:lnTo>
                  <a:lnTo>
                    <a:pt x="518" y="140"/>
                  </a:lnTo>
                  <a:lnTo>
                    <a:pt x="518" y="135"/>
                  </a:lnTo>
                  <a:lnTo>
                    <a:pt x="517" y="134"/>
                  </a:lnTo>
                  <a:lnTo>
                    <a:pt x="517" y="132"/>
                  </a:lnTo>
                  <a:lnTo>
                    <a:pt x="590" y="132"/>
                  </a:lnTo>
                  <a:lnTo>
                    <a:pt x="591" y="127"/>
                  </a:lnTo>
                  <a:close/>
                  <a:moveTo>
                    <a:pt x="414" y="156"/>
                  </a:moveTo>
                  <a:lnTo>
                    <a:pt x="344" y="156"/>
                  </a:lnTo>
                  <a:lnTo>
                    <a:pt x="412" y="156"/>
                  </a:lnTo>
                  <a:lnTo>
                    <a:pt x="414" y="156"/>
                  </a:lnTo>
                  <a:close/>
                  <a:moveTo>
                    <a:pt x="590" y="132"/>
                  </a:moveTo>
                  <a:lnTo>
                    <a:pt x="517" y="132"/>
                  </a:lnTo>
                  <a:lnTo>
                    <a:pt x="519" y="134"/>
                  </a:lnTo>
                  <a:lnTo>
                    <a:pt x="519" y="135"/>
                  </a:lnTo>
                  <a:lnTo>
                    <a:pt x="521" y="140"/>
                  </a:lnTo>
                  <a:lnTo>
                    <a:pt x="522" y="145"/>
                  </a:lnTo>
                  <a:lnTo>
                    <a:pt x="522" y="148"/>
                  </a:lnTo>
                  <a:lnTo>
                    <a:pt x="524" y="150"/>
                  </a:lnTo>
                  <a:lnTo>
                    <a:pt x="527" y="149"/>
                  </a:lnTo>
                  <a:lnTo>
                    <a:pt x="537" y="148"/>
                  </a:lnTo>
                  <a:lnTo>
                    <a:pt x="557" y="146"/>
                  </a:lnTo>
                  <a:lnTo>
                    <a:pt x="570" y="144"/>
                  </a:lnTo>
                  <a:lnTo>
                    <a:pt x="580" y="141"/>
                  </a:lnTo>
                  <a:lnTo>
                    <a:pt x="585" y="139"/>
                  </a:lnTo>
                  <a:lnTo>
                    <a:pt x="587" y="138"/>
                  </a:lnTo>
                  <a:lnTo>
                    <a:pt x="588" y="137"/>
                  </a:lnTo>
                  <a:lnTo>
                    <a:pt x="590" y="132"/>
                  </a:lnTo>
                  <a:close/>
                  <a:moveTo>
                    <a:pt x="591" y="98"/>
                  </a:moveTo>
                  <a:lnTo>
                    <a:pt x="446" y="98"/>
                  </a:lnTo>
                  <a:lnTo>
                    <a:pt x="439" y="101"/>
                  </a:lnTo>
                  <a:lnTo>
                    <a:pt x="434" y="105"/>
                  </a:lnTo>
                  <a:lnTo>
                    <a:pt x="429" y="109"/>
                  </a:lnTo>
                  <a:lnTo>
                    <a:pt x="427" y="113"/>
                  </a:lnTo>
                  <a:lnTo>
                    <a:pt x="424" y="119"/>
                  </a:lnTo>
                  <a:lnTo>
                    <a:pt x="592" y="119"/>
                  </a:lnTo>
                  <a:lnTo>
                    <a:pt x="592" y="113"/>
                  </a:lnTo>
                  <a:lnTo>
                    <a:pt x="591" y="98"/>
                  </a:lnTo>
                  <a:close/>
                  <a:moveTo>
                    <a:pt x="439" y="101"/>
                  </a:moveTo>
                  <a:lnTo>
                    <a:pt x="436" y="102"/>
                  </a:lnTo>
                  <a:lnTo>
                    <a:pt x="428" y="110"/>
                  </a:lnTo>
                  <a:lnTo>
                    <a:pt x="427" y="113"/>
                  </a:lnTo>
                  <a:lnTo>
                    <a:pt x="429" y="109"/>
                  </a:lnTo>
                  <a:lnTo>
                    <a:pt x="434" y="105"/>
                  </a:lnTo>
                  <a:lnTo>
                    <a:pt x="439" y="101"/>
                  </a:lnTo>
                  <a:close/>
                </a:path>
              </a:pathLst>
            </a:custGeom>
            <a:solidFill>
              <a:srgbClr val="FECD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122" name="Group 26"/>
          <p:cNvGrpSpPr>
            <a:grpSpLocks/>
          </p:cNvGrpSpPr>
          <p:nvPr/>
        </p:nvGrpSpPr>
        <p:grpSpPr bwMode="auto">
          <a:xfrm>
            <a:off x="7884368" y="4653136"/>
            <a:ext cx="336550" cy="266700"/>
            <a:chOff x="0" y="0"/>
            <a:chExt cx="529" cy="420"/>
          </a:xfrm>
        </p:grpSpPr>
        <p:sp>
          <p:nvSpPr>
            <p:cNvPr id="4123" name="AutoShape 27"/>
            <p:cNvSpPr>
              <a:spLocks/>
            </p:cNvSpPr>
            <p:nvPr/>
          </p:nvSpPr>
          <p:spPr bwMode="auto">
            <a:xfrm>
              <a:off x="0" y="0"/>
              <a:ext cx="529" cy="420"/>
            </a:xfrm>
            <a:custGeom>
              <a:avLst/>
              <a:gdLst/>
              <a:ahLst/>
              <a:cxnLst>
                <a:cxn ang="0">
                  <a:pos x="327" y="413"/>
                </a:cxn>
                <a:cxn ang="0">
                  <a:pos x="355" y="419"/>
                </a:cxn>
                <a:cxn ang="0">
                  <a:pos x="378" y="418"/>
                </a:cxn>
                <a:cxn ang="0">
                  <a:pos x="375" y="412"/>
                </a:cxn>
                <a:cxn ang="0">
                  <a:pos x="355" y="401"/>
                </a:cxn>
                <a:cxn ang="0">
                  <a:pos x="291" y="299"/>
                </a:cxn>
                <a:cxn ang="0">
                  <a:pos x="261" y="345"/>
                </a:cxn>
                <a:cxn ang="0">
                  <a:pos x="241" y="348"/>
                </a:cxn>
                <a:cxn ang="0">
                  <a:pos x="275" y="364"/>
                </a:cxn>
                <a:cxn ang="0">
                  <a:pos x="334" y="341"/>
                </a:cxn>
                <a:cxn ang="0">
                  <a:pos x="300" y="316"/>
                </a:cxn>
                <a:cxn ang="0">
                  <a:pos x="292" y="303"/>
                </a:cxn>
                <a:cxn ang="0">
                  <a:pos x="316" y="341"/>
                </a:cxn>
                <a:cxn ang="0">
                  <a:pos x="300" y="314"/>
                </a:cxn>
                <a:cxn ang="0">
                  <a:pos x="103" y="186"/>
                </a:cxn>
                <a:cxn ang="0">
                  <a:pos x="31" y="193"/>
                </a:cxn>
                <a:cxn ang="0">
                  <a:pos x="1" y="207"/>
                </a:cxn>
                <a:cxn ang="0">
                  <a:pos x="7" y="219"/>
                </a:cxn>
                <a:cxn ang="0">
                  <a:pos x="48" y="231"/>
                </a:cxn>
                <a:cxn ang="0">
                  <a:pos x="119" y="235"/>
                </a:cxn>
                <a:cxn ang="0">
                  <a:pos x="201" y="282"/>
                </a:cxn>
                <a:cxn ang="0">
                  <a:pos x="180" y="285"/>
                </a:cxn>
                <a:cxn ang="0">
                  <a:pos x="215" y="301"/>
                </a:cxn>
                <a:cxn ang="0">
                  <a:pos x="298" y="273"/>
                </a:cxn>
                <a:cxn ang="0">
                  <a:pos x="273" y="246"/>
                </a:cxn>
                <a:cxn ang="0">
                  <a:pos x="388" y="233"/>
                </a:cxn>
                <a:cxn ang="0">
                  <a:pos x="431" y="229"/>
                </a:cxn>
                <a:cxn ang="0">
                  <a:pos x="514" y="213"/>
                </a:cxn>
                <a:cxn ang="0">
                  <a:pos x="505" y="205"/>
                </a:cxn>
                <a:cxn ang="0">
                  <a:pos x="423" y="190"/>
                </a:cxn>
                <a:cxn ang="0">
                  <a:pos x="351" y="186"/>
                </a:cxn>
                <a:cxn ang="0">
                  <a:pos x="118" y="186"/>
                </a:cxn>
                <a:cxn ang="0">
                  <a:pos x="505" y="290"/>
                </a:cxn>
                <a:cxn ang="0">
                  <a:pos x="509" y="227"/>
                </a:cxn>
                <a:cxn ang="0">
                  <a:pos x="298" y="273"/>
                </a:cxn>
                <a:cxn ang="0">
                  <a:pos x="292" y="252"/>
                </a:cxn>
                <a:cxn ang="0">
                  <a:pos x="346" y="234"/>
                </a:cxn>
                <a:cxn ang="0">
                  <a:pos x="444" y="194"/>
                </a:cxn>
                <a:cxn ang="0">
                  <a:pos x="334" y="186"/>
                </a:cxn>
                <a:cxn ang="0">
                  <a:pos x="208" y="119"/>
                </a:cxn>
                <a:cxn ang="0">
                  <a:pos x="183" y="140"/>
                </a:cxn>
                <a:cxn ang="0">
                  <a:pos x="201" y="140"/>
                </a:cxn>
                <a:cxn ang="0">
                  <a:pos x="274" y="174"/>
                </a:cxn>
                <a:cxn ang="0">
                  <a:pos x="298" y="148"/>
                </a:cxn>
                <a:cxn ang="0">
                  <a:pos x="214" y="121"/>
                </a:cxn>
                <a:cxn ang="0">
                  <a:pos x="291" y="169"/>
                </a:cxn>
                <a:cxn ang="0">
                  <a:pos x="298" y="148"/>
                </a:cxn>
                <a:cxn ang="0">
                  <a:pos x="240" y="59"/>
                </a:cxn>
                <a:cxn ang="0">
                  <a:pos x="258" y="77"/>
                </a:cxn>
                <a:cxn ang="0">
                  <a:pos x="218" y="123"/>
                </a:cxn>
                <a:cxn ang="0">
                  <a:pos x="296" y="113"/>
                </a:cxn>
                <a:cxn ang="0">
                  <a:pos x="301" y="104"/>
                </a:cxn>
                <a:cxn ang="0">
                  <a:pos x="334" y="80"/>
                </a:cxn>
                <a:cxn ang="0">
                  <a:pos x="273" y="58"/>
                </a:cxn>
                <a:cxn ang="0">
                  <a:pos x="316" y="107"/>
                </a:cxn>
                <a:cxn ang="0">
                  <a:pos x="334" y="80"/>
                </a:cxn>
                <a:cxn ang="0">
                  <a:pos x="343" y="1"/>
                </a:cxn>
                <a:cxn ang="0">
                  <a:pos x="325" y="8"/>
                </a:cxn>
                <a:cxn ang="0">
                  <a:pos x="338" y="44"/>
                </a:cxn>
                <a:cxn ang="0">
                  <a:pos x="362" y="10"/>
                </a:cxn>
                <a:cxn ang="0">
                  <a:pos x="379" y="7"/>
                </a:cxn>
                <a:cxn ang="0">
                  <a:pos x="387" y="4"/>
                </a:cxn>
                <a:cxn ang="0">
                  <a:pos x="362" y="0"/>
                </a:cxn>
              </a:cxnLst>
              <a:rect l="0" t="0" r="r" b="b"/>
              <a:pathLst>
                <a:path w="529" h="420">
                  <a:moveTo>
                    <a:pt x="329" y="362"/>
                  </a:moveTo>
                  <a:lnTo>
                    <a:pt x="279" y="362"/>
                  </a:lnTo>
                  <a:lnTo>
                    <a:pt x="325" y="412"/>
                  </a:lnTo>
                  <a:lnTo>
                    <a:pt x="327" y="413"/>
                  </a:lnTo>
                  <a:lnTo>
                    <a:pt x="329" y="415"/>
                  </a:lnTo>
                  <a:lnTo>
                    <a:pt x="339" y="418"/>
                  </a:lnTo>
                  <a:lnTo>
                    <a:pt x="342" y="418"/>
                  </a:lnTo>
                  <a:lnTo>
                    <a:pt x="355" y="419"/>
                  </a:lnTo>
                  <a:lnTo>
                    <a:pt x="356" y="419"/>
                  </a:lnTo>
                  <a:lnTo>
                    <a:pt x="359" y="419"/>
                  </a:lnTo>
                  <a:lnTo>
                    <a:pt x="375" y="418"/>
                  </a:lnTo>
                  <a:lnTo>
                    <a:pt x="378" y="418"/>
                  </a:lnTo>
                  <a:lnTo>
                    <a:pt x="388" y="415"/>
                  </a:lnTo>
                  <a:lnTo>
                    <a:pt x="378" y="412"/>
                  </a:lnTo>
                  <a:lnTo>
                    <a:pt x="375" y="412"/>
                  </a:lnTo>
                  <a:lnTo>
                    <a:pt x="364" y="411"/>
                  </a:lnTo>
                  <a:lnTo>
                    <a:pt x="362" y="410"/>
                  </a:lnTo>
                  <a:lnTo>
                    <a:pt x="357" y="403"/>
                  </a:lnTo>
                  <a:lnTo>
                    <a:pt x="355" y="401"/>
                  </a:lnTo>
                  <a:lnTo>
                    <a:pt x="338" y="375"/>
                  </a:lnTo>
                  <a:lnTo>
                    <a:pt x="335" y="371"/>
                  </a:lnTo>
                  <a:lnTo>
                    <a:pt x="329" y="362"/>
                  </a:lnTo>
                  <a:close/>
                  <a:moveTo>
                    <a:pt x="291" y="299"/>
                  </a:moveTo>
                  <a:lnTo>
                    <a:pt x="219" y="299"/>
                  </a:lnTo>
                  <a:lnTo>
                    <a:pt x="228" y="308"/>
                  </a:lnTo>
                  <a:lnTo>
                    <a:pt x="262" y="345"/>
                  </a:lnTo>
                  <a:lnTo>
                    <a:pt x="261" y="345"/>
                  </a:lnTo>
                  <a:lnTo>
                    <a:pt x="259" y="345"/>
                  </a:lnTo>
                  <a:lnTo>
                    <a:pt x="258" y="345"/>
                  </a:lnTo>
                  <a:lnTo>
                    <a:pt x="244" y="345"/>
                  </a:lnTo>
                  <a:lnTo>
                    <a:pt x="241" y="348"/>
                  </a:lnTo>
                  <a:lnTo>
                    <a:pt x="241" y="363"/>
                  </a:lnTo>
                  <a:lnTo>
                    <a:pt x="244" y="365"/>
                  </a:lnTo>
                  <a:lnTo>
                    <a:pt x="270" y="365"/>
                  </a:lnTo>
                  <a:lnTo>
                    <a:pt x="275" y="364"/>
                  </a:lnTo>
                  <a:lnTo>
                    <a:pt x="279" y="362"/>
                  </a:lnTo>
                  <a:lnTo>
                    <a:pt x="329" y="362"/>
                  </a:lnTo>
                  <a:lnTo>
                    <a:pt x="316" y="341"/>
                  </a:lnTo>
                  <a:lnTo>
                    <a:pt x="334" y="341"/>
                  </a:lnTo>
                  <a:lnTo>
                    <a:pt x="312" y="334"/>
                  </a:lnTo>
                  <a:lnTo>
                    <a:pt x="303" y="319"/>
                  </a:lnTo>
                  <a:lnTo>
                    <a:pt x="302" y="318"/>
                  </a:lnTo>
                  <a:lnTo>
                    <a:pt x="300" y="316"/>
                  </a:lnTo>
                  <a:lnTo>
                    <a:pt x="300" y="314"/>
                  </a:lnTo>
                  <a:lnTo>
                    <a:pt x="317" y="314"/>
                  </a:lnTo>
                  <a:lnTo>
                    <a:pt x="296" y="308"/>
                  </a:lnTo>
                  <a:lnTo>
                    <a:pt x="292" y="303"/>
                  </a:lnTo>
                  <a:lnTo>
                    <a:pt x="291" y="300"/>
                  </a:lnTo>
                  <a:lnTo>
                    <a:pt x="291" y="299"/>
                  </a:lnTo>
                  <a:close/>
                  <a:moveTo>
                    <a:pt x="334" y="341"/>
                  </a:moveTo>
                  <a:lnTo>
                    <a:pt x="316" y="341"/>
                  </a:lnTo>
                  <a:lnTo>
                    <a:pt x="335" y="341"/>
                  </a:lnTo>
                  <a:lnTo>
                    <a:pt x="334" y="341"/>
                  </a:lnTo>
                  <a:close/>
                  <a:moveTo>
                    <a:pt x="317" y="314"/>
                  </a:moveTo>
                  <a:lnTo>
                    <a:pt x="300" y="314"/>
                  </a:lnTo>
                  <a:lnTo>
                    <a:pt x="317" y="315"/>
                  </a:lnTo>
                  <a:lnTo>
                    <a:pt x="317" y="314"/>
                  </a:lnTo>
                  <a:close/>
                  <a:moveTo>
                    <a:pt x="118" y="186"/>
                  </a:moveTo>
                  <a:lnTo>
                    <a:pt x="103" y="186"/>
                  </a:lnTo>
                  <a:lnTo>
                    <a:pt x="71" y="187"/>
                  </a:lnTo>
                  <a:lnTo>
                    <a:pt x="57" y="188"/>
                  </a:lnTo>
                  <a:lnTo>
                    <a:pt x="43" y="190"/>
                  </a:lnTo>
                  <a:lnTo>
                    <a:pt x="31" y="193"/>
                  </a:lnTo>
                  <a:lnTo>
                    <a:pt x="16" y="198"/>
                  </a:lnTo>
                  <a:lnTo>
                    <a:pt x="8" y="201"/>
                  </a:lnTo>
                  <a:lnTo>
                    <a:pt x="3" y="204"/>
                  </a:lnTo>
                  <a:lnTo>
                    <a:pt x="1" y="207"/>
                  </a:lnTo>
                  <a:lnTo>
                    <a:pt x="0" y="211"/>
                  </a:lnTo>
                  <a:lnTo>
                    <a:pt x="2" y="215"/>
                  </a:lnTo>
                  <a:lnTo>
                    <a:pt x="5" y="217"/>
                  </a:lnTo>
                  <a:lnTo>
                    <a:pt x="7" y="219"/>
                  </a:lnTo>
                  <a:lnTo>
                    <a:pt x="15" y="223"/>
                  </a:lnTo>
                  <a:lnTo>
                    <a:pt x="29" y="227"/>
                  </a:lnTo>
                  <a:lnTo>
                    <a:pt x="41" y="230"/>
                  </a:lnTo>
                  <a:lnTo>
                    <a:pt x="48" y="231"/>
                  </a:lnTo>
                  <a:lnTo>
                    <a:pt x="56" y="232"/>
                  </a:lnTo>
                  <a:lnTo>
                    <a:pt x="69" y="233"/>
                  </a:lnTo>
                  <a:lnTo>
                    <a:pt x="104" y="234"/>
                  </a:lnTo>
                  <a:lnTo>
                    <a:pt x="119" y="235"/>
                  </a:lnTo>
                  <a:lnTo>
                    <a:pt x="157" y="235"/>
                  </a:lnTo>
                  <a:lnTo>
                    <a:pt x="159" y="236"/>
                  </a:lnTo>
                  <a:lnTo>
                    <a:pt x="203" y="282"/>
                  </a:lnTo>
                  <a:lnTo>
                    <a:pt x="201" y="282"/>
                  </a:lnTo>
                  <a:lnTo>
                    <a:pt x="199" y="282"/>
                  </a:lnTo>
                  <a:lnTo>
                    <a:pt x="197" y="282"/>
                  </a:lnTo>
                  <a:lnTo>
                    <a:pt x="183" y="282"/>
                  </a:lnTo>
                  <a:lnTo>
                    <a:pt x="180" y="285"/>
                  </a:lnTo>
                  <a:lnTo>
                    <a:pt x="180" y="300"/>
                  </a:lnTo>
                  <a:lnTo>
                    <a:pt x="183" y="302"/>
                  </a:lnTo>
                  <a:lnTo>
                    <a:pt x="209" y="302"/>
                  </a:lnTo>
                  <a:lnTo>
                    <a:pt x="215" y="301"/>
                  </a:lnTo>
                  <a:lnTo>
                    <a:pt x="219" y="299"/>
                  </a:lnTo>
                  <a:lnTo>
                    <a:pt x="291" y="299"/>
                  </a:lnTo>
                  <a:lnTo>
                    <a:pt x="282" y="273"/>
                  </a:lnTo>
                  <a:lnTo>
                    <a:pt x="298" y="273"/>
                  </a:lnTo>
                  <a:lnTo>
                    <a:pt x="280" y="267"/>
                  </a:lnTo>
                  <a:lnTo>
                    <a:pt x="275" y="252"/>
                  </a:lnTo>
                  <a:lnTo>
                    <a:pt x="292" y="252"/>
                  </a:lnTo>
                  <a:lnTo>
                    <a:pt x="273" y="246"/>
                  </a:lnTo>
                  <a:lnTo>
                    <a:pt x="269" y="234"/>
                  </a:lnTo>
                  <a:lnTo>
                    <a:pt x="346" y="234"/>
                  </a:lnTo>
                  <a:lnTo>
                    <a:pt x="351" y="234"/>
                  </a:lnTo>
                  <a:lnTo>
                    <a:pt x="388" y="233"/>
                  </a:lnTo>
                  <a:lnTo>
                    <a:pt x="401" y="233"/>
                  </a:lnTo>
                  <a:lnTo>
                    <a:pt x="414" y="232"/>
                  </a:lnTo>
                  <a:lnTo>
                    <a:pt x="425" y="230"/>
                  </a:lnTo>
                  <a:lnTo>
                    <a:pt x="431" y="229"/>
                  </a:lnTo>
                  <a:lnTo>
                    <a:pt x="445" y="227"/>
                  </a:lnTo>
                  <a:lnTo>
                    <a:pt x="509" y="227"/>
                  </a:lnTo>
                  <a:lnTo>
                    <a:pt x="505" y="214"/>
                  </a:lnTo>
                  <a:lnTo>
                    <a:pt x="514" y="213"/>
                  </a:lnTo>
                  <a:lnTo>
                    <a:pt x="519" y="212"/>
                  </a:lnTo>
                  <a:lnTo>
                    <a:pt x="519" y="208"/>
                  </a:lnTo>
                  <a:lnTo>
                    <a:pt x="514" y="207"/>
                  </a:lnTo>
                  <a:lnTo>
                    <a:pt x="505" y="205"/>
                  </a:lnTo>
                  <a:lnTo>
                    <a:pt x="509" y="194"/>
                  </a:lnTo>
                  <a:lnTo>
                    <a:pt x="444" y="194"/>
                  </a:lnTo>
                  <a:lnTo>
                    <a:pt x="439" y="193"/>
                  </a:lnTo>
                  <a:lnTo>
                    <a:pt x="423" y="190"/>
                  </a:lnTo>
                  <a:lnTo>
                    <a:pt x="412" y="189"/>
                  </a:lnTo>
                  <a:lnTo>
                    <a:pt x="399" y="188"/>
                  </a:lnTo>
                  <a:lnTo>
                    <a:pt x="386" y="187"/>
                  </a:lnTo>
                  <a:lnTo>
                    <a:pt x="351" y="186"/>
                  </a:lnTo>
                  <a:lnTo>
                    <a:pt x="270" y="186"/>
                  </a:lnTo>
                  <a:lnTo>
                    <a:pt x="156" y="186"/>
                  </a:lnTo>
                  <a:lnTo>
                    <a:pt x="118" y="186"/>
                  </a:lnTo>
                  <a:close/>
                  <a:moveTo>
                    <a:pt x="509" y="227"/>
                  </a:moveTo>
                  <a:lnTo>
                    <a:pt x="445" y="227"/>
                  </a:lnTo>
                  <a:lnTo>
                    <a:pt x="504" y="289"/>
                  </a:lnTo>
                  <a:lnTo>
                    <a:pt x="505" y="290"/>
                  </a:lnTo>
                  <a:lnTo>
                    <a:pt x="528" y="290"/>
                  </a:lnTo>
                  <a:lnTo>
                    <a:pt x="528" y="289"/>
                  </a:lnTo>
                  <a:lnTo>
                    <a:pt x="528" y="288"/>
                  </a:lnTo>
                  <a:lnTo>
                    <a:pt x="509" y="227"/>
                  </a:lnTo>
                  <a:close/>
                  <a:moveTo>
                    <a:pt x="298" y="273"/>
                  </a:moveTo>
                  <a:lnTo>
                    <a:pt x="282" y="273"/>
                  </a:lnTo>
                  <a:lnTo>
                    <a:pt x="299" y="273"/>
                  </a:lnTo>
                  <a:lnTo>
                    <a:pt x="298" y="273"/>
                  </a:lnTo>
                  <a:close/>
                  <a:moveTo>
                    <a:pt x="292" y="252"/>
                  </a:moveTo>
                  <a:lnTo>
                    <a:pt x="275" y="252"/>
                  </a:lnTo>
                  <a:lnTo>
                    <a:pt x="293" y="252"/>
                  </a:lnTo>
                  <a:lnTo>
                    <a:pt x="292" y="252"/>
                  </a:lnTo>
                  <a:close/>
                  <a:moveTo>
                    <a:pt x="346" y="234"/>
                  </a:moveTo>
                  <a:lnTo>
                    <a:pt x="269" y="234"/>
                  </a:lnTo>
                  <a:lnTo>
                    <a:pt x="336" y="234"/>
                  </a:lnTo>
                  <a:lnTo>
                    <a:pt x="346" y="234"/>
                  </a:lnTo>
                  <a:close/>
                  <a:moveTo>
                    <a:pt x="528" y="130"/>
                  </a:moveTo>
                  <a:lnTo>
                    <a:pt x="505" y="130"/>
                  </a:lnTo>
                  <a:lnTo>
                    <a:pt x="504" y="131"/>
                  </a:lnTo>
                  <a:lnTo>
                    <a:pt x="444" y="194"/>
                  </a:lnTo>
                  <a:lnTo>
                    <a:pt x="509" y="194"/>
                  </a:lnTo>
                  <a:lnTo>
                    <a:pt x="528" y="131"/>
                  </a:lnTo>
                  <a:lnTo>
                    <a:pt x="528" y="130"/>
                  </a:lnTo>
                  <a:close/>
                  <a:moveTo>
                    <a:pt x="334" y="186"/>
                  </a:moveTo>
                  <a:lnTo>
                    <a:pt x="270" y="186"/>
                  </a:lnTo>
                  <a:lnTo>
                    <a:pt x="351" y="186"/>
                  </a:lnTo>
                  <a:lnTo>
                    <a:pt x="334" y="186"/>
                  </a:lnTo>
                  <a:close/>
                  <a:moveTo>
                    <a:pt x="208" y="119"/>
                  </a:moveTo>
                  <a:lnTo>
                    <a:pt x="183" y="119"/>
                  </a:lnTo>
                  <a:lnTo>
                    <a:pt x="180" y="122"/>
                  </a:lnTo>
                  <a:lnTo>
                    <a:pt x="180" y="137"/>
                  </a:lnTo>
                  <a:lnTo>
                    <a:pt x="183" y="140"/>
                  </a:lnTo>
                  <a:lnTo>
                    <a:pt x="196" y="140"/>
                  </a:lnTo>
                  <a:lnTo>
                    <a:pt x="198" y="140"/>
                  </a:lnTo>
                  <a:lnTo>
                    <a:pt x="199" y="140"/>
                  </a:lnTo>
                  <a:lnTo>
                    <a:pt x="201" y="140"/>
                  </a:lnTo>
                  <a:lnTo>
                    <a:pt x="159" y="183"/>
                  </a:lnTo>
                  <a:lnTo>
                    <a:pt x="156" y="186"/>
                  </a:lnTo>
                  <a:lnTo>
                    <a:pt x="270" y="186"/>
                  </a:lnTo>
                  <a:lnTo>
                    <a:pt x="274" y="174"/>
                  </a:lnTo>
                  <a:lnTo>
                    <a:pt x="291" y="169"/>
                  </a:lnTo>
                  <a:lnTo>
                    <a:pt x="275" y="169"/>
                  </a:lnTo>
                  <a:lnTo>
                    <a:pt x="281" y="154"/>
                  </a:lnTo>
                  <a:lnTo>
                    <a:pt x="298" y="148"/>
                  </a:lnTo>
                  <a:lnTo>
                    <a:pt x="282" y="148"/>
                  </a:lnTo>
                  <a:lnTo>
                    <a:pt x="291" y="123"/>
                  </a:lnTo>
                  <a:lnTo>
                    <a:pt x="218" y="123"/>
                  </a:lnTo>
                  <a:lnTo>
                    <a:pt x="214" y="121"/>
                  </a:lnTo>
                  <a:lnTo>
                    <a:pt x="208" y="119"/>
                  </a:lnTo>
                  <a:close/>
                  <a:moveTo>
                    <a:pt x="292" y="169"/>
                  </a:moveTo>
                  <a:lnTo>
                    <a:pt x="275" y="169"/>
                  </a:lnTo>
                  <a:lnTo>
                    <a:pt x="291" y="169"/>
                  </a:lnTo>
                  <a:lnTo>
                    <a:pt x="292" y="169"/>
                  </a:lnTo>
                  <a:close/>
                  <a:moveTo>
                    <a:pt x="299" y="148"/>
                  </a:moveTo>
                  <a:lnTo>
                    <a:pt x="282" y="148"/>
                  </a:lnTo>
                  <a:lnTo>
                    <a:pt x="298" y="148"/>
                  </a:lnTo>
                  <a:lnTo>
                    <a:pt x="299" y="148"/>
                  </a:lnTo>
                  <a:close/>
                  <a:moveTo>
                    <a:pt x="268" y="57"/>
                  </a:moveTo>
                  <a:lnTo>
                    <a:pt x="243" y="57"/>
                  </a:lnTo>
                  <a:lnTo>
                    <a:pt x="240" y="59"/>
                  </a:lnTo>
                  <a:lnTo>
                    <a:pt x="240" y="74"/>
                  </a:lnTo>
                  <a:lnTo>
                    <a:pt x="243" y="77"/>
                  </a:lnTo>
                  <a:lnTo>
                    <a:pt x="256" y="77"/>
                  </a:lnTo>
                  <a:lnTo>
                    <a:pt x="258" y="77"/>
                  </a:lnTo>
                  <a:lnTo>
                    <a:pt x="259" y="77"/>
                  </a:lnTo>
                  <a:lnTo>
                    <a:pt x="261" y="77"/>
                  </a:lnTo>
                  <a:lnTo>
                    <a:pt x="231" y="109"/>
                  </a:lnTo>
                  <a:lnTo>
                    <a:pt x="218" y="123"/>
                  </a:lnTo>
                  <a:lnTo>
                    <a:pt x="291" y="123"/>
                  </a:lnTo>
                  <a:lnTo>
                    <a:pt x="292" y="119"/>
                  </a:lnTo>
                  <a:lnTo>
                    <a:pt x="293" y="117"/>
                  </a:lnTo>
                  <a:lnTo>
                    <a:pt x="296" y="113"/>
                  </a:lnTo>
                  <a:lnTo>
                    <a:pt x="316" y="107"/>
                  </a:lnTo>
                  <a:lnTo>
                    <a:pt x="299" y="107"/>
                  </a:lnTo>
                  <a:lnTo>
                    <a:pt x="300" y="105"/>
                  </a:lnTo>
                  <a:lnTo>
                    <a:pt x="301" y="104"/>
                  </a:lnTo>
                  <a:lnTo>
                    <a:pt x="303" y="101"/>
                  </a:lnTo>
                  <a:lnTo>
                    <a:pt x="304" y="100"/>
                  </a:lnTo>
                  <a:lnTo>
                    <a:pt x="312" y="87"/>
                  </a:lnTo>
                  <a:lnTo>
                    <a:pt x="334" y="80"/>
                  </a:lnTo>
                  <a:lnTo>
                    <a:pt x="316" y="80"/>
                  </a:lnTo>
                  <a:lnTo>
                    <a:pt x="329" y="60"/>
                  </a:lnTo>
                  <a:lnTo>
                    <a:pt x="277" y="60"/>
                  </a:lnTo>
                  <a:lnTo>
                    <a:pt x="273" y="58"/>
                  </a:lnTo>
                  <a:lnTo>
                    <a:pt x="268" y="57"/>
                  </a:lnTo>
                  <a:close/>
                  <a:moveTo>
                    <a:pt x="317" y="107"/>
                  </a:moveTo>
                  <a:lnTo>
                    <a:pt x="299" y="107"/>
                  </a:lnTo>
                  <a:lnTo>
                    <a:pt x="316" y="107"/>
                  </a:lnTo>
                  <a:lnTo>
                    <a:pt x="317" y="107"/>
                  </a:lnTo>
                  <a:close/>
                  <a:moveTo>
                    <a:pt x="335" y="80"/>
                  </a:moveTo>
                  <a:lnTo>
                    <a:pt x="316" y="80"/>
                  </a:lnTo>
                  <a:lnTo>
                    <a:pt x="334" y="80"/>
                  </a:lnTo>
                  <a:lnTo>
                    <a:pt x="335" y="80"/>
                  </a:lnTo>
                  <a:close/>
                  <a:moveTo>
                    <a:pt x="360" y="0"/>
                  </a:moveTo>
                  <a:lnTo>
                    <a:pt x="357" y="0"/>
                  </a:lnTo>
                  <a:lnTo>
                    <a:pt x="343" y="1"/>
                  </a:lnTo>
                  <a:lnTo>
                    <a:pt x="340" y="2"/>
                  </a:lnTo>
                  <a:lnTo>
                    <a:pt x="330" y="5"/>
                  </a:lnTo>
                  <a:lnTo>
                    <a:pt x="327" y="6"/>
                  </a:lnTo>
                  <a:lnTo>
                    <a:pt x="325" y="8"/>
                  </a:lnTo>
                  <a:lnTo>
                    <a:pt x="277" y="60"/>
                  </a:lnTo>
                  <a:lnTo>
                    <a:pt x="329" y="60"/>
                  </a:lnTo>
                  <a:lnTo>
                    <a:pt x="336" y="48"/>
                  </a:lnTo>
                  <a:lnTo>
                    <a:pt x="338" y="44"/>
                  </a:lnTo>
                  <a:lnTo>
                    <a:pt x="355" y="20"/>
                  </a:lnTo>
                  <a:lnTo>
                    <a:pt x="356" y="18"/>
                  </a:lnTo>
                  <a:lnTo>
                    <a:pt x="358" y="15"/>
                  </a:lnTo>
                  <a:lnTo>
                    <a:pt x="362" y="10"/>
                  </a:lnTo>
                  <a:lnTo>
                    <a:pt x="365" y="8"/>
                  </a:lnTo>
                  <a:lnTo>
                    <a:pt x="367" y="8"/>
                  </a:lnTo>
                  <a:lnTo>
                    <a:pt x="376" y="7"/>
                  </a:lnTo>
                  <a:lnTo>
                    <a:pt x="379" y="7"/>
                  </a:lnTo>
                  <a:lnTo>
                    <a:pt x="381" y="7"/>
                  </a:lnTo>
                  <a:lnTo>
                    <a:pt x="389" y="5"/>
                  </a:lnTo>
                  <a:lnTo>
                    <a:pt x="389" y="4"/>
                  </a:lnTo>
                  <a:lnTo>
                    <a:pt x="387" y="4"/>
                  </a:lnTo>
                  <a:lnTo>
                    <a:pt x="380" y="2"/>
                  </a:lnTo>
                  <a:lnTo>
                    <a:pt x="378" y="2"/>
                  </a:lnTo>
                  <a:lnTo>
                    <a:pt x="375" y="1"/>
                  </a:lnTo>
                  <a:lnTo>
                    <a:pt x="362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70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3779912" y="520606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1547813" y="295393"/>
            <a:ext cx="6984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004C93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                                                 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rgbClr val="004C93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Water </a:t>
            </a:r>
            <a:r>
              <a:rPr kumimoji="0" lang="es-ES" b="1" i="0" u="none" strike="noStrike" cap="none" normalizeH="0" baseline="0" dirty="0">
                <a:ln>
                  <a:noFill/>
                </a:ln>
                <a:solidFill>
                  <a:srgbClr val="004C93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4</a:t>
            </a: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rgbClr val="004C93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%</a:t>
            </a:r>
            <a:endParaRPr kumimoji="0" 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29"/>
          <p:cNvSpPr>
            <a:spLocks/>
          </p:cNvSpPr>
          <p:nvPr/>
        </p:nvSpPr>
        <p:spPr bwMode="auto">
          <a:xfrm>
            <a:off x="2771800" y="476672"/>
            <a:ext cx="427038" cy="111125"/>
          </a:xfrm>
          <a:custGeom>
            <a:avLst/>
            <a:gdLst/>
            <a:ahLst/>
            <a:cxnLst>
              <a:cxn ang="0">
                <a:pos x="147" y="72"/>
              </a:cxn>
              <a:cxn ang="0">
                <a:pos x="68" y="77"/>
              </a:cxn>
              <a:cxn ang="0">
                <a:pos x="46" y="81"/>
              </a:cxn>
              <a:cxn ang="0">
                <a:pos x="2" y="87"/>
              </a:cxn>
              <a:cxn ang="0">
                <a:pos x="1" y="88"/>
              </a:cxn>
              <a:cxn ang="0">
                <a:pos x="34" y="113"/>
              </a:cxn>
              <a:cxn ang="0">
                <a:pos x="82" y="149"/>
              </a:cxn>
              <a:cxn ang="0">
                <a:pos x="139" y="170"/>
              </a:cxn>
              <a:cxn ang="0">
                <a:pos x="193" y="175"/>
              </a:cxn>
              <a:cxn ang="0">
                <a:pos x="281" y="176"/>
              </a:cxn>
              <a:cxn ang="0">
                <a:pos x="634" y="162"/>
              </a:cxn>
              <a:cxn ang="0">
                <a:pos x="671" y="159"/>
              </a:cxn>
              <a:cxn ang="0">
                <a:pos x="645" y="153"/>
              </a:cxn>
              <a:cxn ang="0">
                <a:pos x="667" y="137"/>
              </a:cxn>
              <a:cxn ang="0">
                <a:pos x="667" y="122"/>
              </a:cxn>
              <a:cxn ang="0">
                <a:pos x="656" y="106"/>
              </a:cxn>
              <a:cxn ang="0">
                <a:pos x="613" y="93"/>
              </a:cxn>
              <a:cxn ang="0">
                <a:pos x="579" y="90"/>
              </a:cxn>
              <a:cxn ang="0">
                <a:pos x="563" y="73"/>
              </a:cxn>
              <a:cxn ang="0">
                <a:pos x="671" y="161"/>
              </a:cxn>
              <a:cxn ang="0">
                <a:pos x="666" y="172"/>
              </a:cxn>
              <a:cxn ang="0">
                <a:pos x="669" y="171"/>
              </a:cxn>
              <a:cxn ang="0">
                <a:pos x="671" y="159"/>
              </a:cxn>
              <a:cxn ang="0">
                <a:pos x="646" y="161"/>
              </a:cxn>
              <a:cxn ang="0">
                <a:pos x="656" y="171"/>
              </a:cxn>
              <a:cxn ang="0">
                <a:pos x="660" y="164"/>
              </a:cxn>
              <a:cxn ang="0">
                <a:pos x="671" y="161"/>
              </a:cxn>
              <a:cxn ang="0">
                <a:pos x="668" y="146"/>
              </a:cxn>
              <a:cxn ang="0">
                <a:pos x="665" y="152"/>
              </a:cxn>
              <a:cxn ang="0">
                <a:pos x="671" y="155"/>
              </a:cxn>
              <a:cxn ang="0">
                <a:pos x="669" y="146"/>
              </a:cxn>
              <a:cxn ang="0">
                <a:pos x="455" y="13"/>
              </a:cxn>
              <a:cxn ang="0">
                <a:pos x="422" y="24"/>
              </a:cxn>
              <a:cxn ang="0">
                <a:pos x="337" y="49"/>
              </a:cxn>
              <a:cxn ang="0">
                <a:pos x="284" y="71"/>
              </a:cxn>
              <a:cxn ang="0">
                <a:pos x="560" y="65"/>
              </a:cxn>
              <a:cxn ang="0">
                <a:pos x="578" y="59"/>
              </a:cxn>
              <a:cxn ang="0">
                <a:pos x="615" y="57"/>
              </a:cxn>
              <a:cxn ang="0">
                <a:pos x="623" y="52"/>
              </a:cxn>
              <a:cxn ang="0">
                <a:pos x="617" y="46"/>
              </a:cxn>
              <a:cxn ang="0">
                <a:pos x="575" y="41"/>
              </a:cxn>
              <a:cxn ang="0">
                <a:pos x="572" y="38"/>
              </a:cxn>
              <a:cxn ang="0">
                <a:pos x="574" y="27"/>
              </a:cxn>
              <a:cxn ang="0">
                <a:pos x="555" y="25"/>
              </a:cxn>
              <a:cxn ang="0">
                <a:pos x="492" y="14"/>
              </a:cxn>
              <a:cxn ang="0">
                <a:pos x="478" y="12"/>
              </a:cxn>
              <a:cxn ang="0">
                <a:pos x="593" y="0"/>
              </a:cxn>
              <a:cxn ang="0">
                <a:pos x="586" y="2"/>
              </a:cxn>
              <a:cxn ang="0">
                <a:pos x="568" y="19"/>
              </a:cxn>
              <a:cxn ang="0">
                <a:pos x="581" y="19"/>
              </a:cxn>
              <a:cxn ang="0">
                <a:pos x="599" y="3"/>
              </a:cxn>
              <a:cxn ang="0">
                <a:pos x="599" y="2"/>
              </a:cxn>
              <a:cxn ang="0">
                <a:pos x="593" y="0"/>
              </a:cxn>
            </a:cxnLst>
            <a:rect l="0" t="0" r="r" b="b"/>
            <a:pathLst>
              <a:path w="672" h="176">
                <a:moveTo>
                  <a:pt x="258" y="70"/>
                </a:moveTo>
                <a:lnTo>
                  <a:pt x="244" y="70"/>
                </a:lnTo>
                <a:lnTo>
                  <a:pt x="163" y="72"/>
                </a:lnTo>
                <a:lnTo>
                  <a:pt x="147" y="72"/>
                </a:lnTo>
                <a:lnTo>
                  <a:pt x="92" y="74"/>
                </a:lnTo>
                <a:lnTo>
                  <a:pt x="80" y="75"/>
                </a:lnTo>
                <a:lnTo>
                  <a:pt x="74" y="76"/>
                </a:lnTo>
                <a:lnTo>
                  <a:pt x="68" y="77"/>
                </a:lnTo>
                <a:lnTo>
                  <a:pt x="61" y="78"/>
                </a:lnTo>
                <a:lnTo>
                  <a:pt x="56" y="79"/>
                </a:lnTo>
                <a:lnTo>
                  <a:pt x="53" y="79"/>
                </a:lnTo>
                <a:lnTo>
                  <a:pt x="46" y="81"/>
                </a:lnTo>
                <a:lnTo>
                  <a:pt x="42" y="83"/>
                </a:lnTo>
                <a:lnTo>
                  <a:pt x="34" y="84"/>
                </a:lnTo>
                <a:lnTo>
                  <a:pt x="25" y="84"/>
                </a:lnTo>
                <a:lnTo>
                  <a:pt x="2" y="87"/>
                </a:lnTo>
                <a:lnTo>
                  <a:pt x="1" y="87"/>
                </a:lnTo>
                <a:lnTo>
                  <a:pt x="0" y="87"/>
                </a:lnTo>
                <a:lnTo>
                  <a:pt x="1" y="88"/>
                </a:lnTo>
                <a:lnTo>
                  <a:pt x="2" y="89"/>
                </a:lnTo>
                <a:lnTo>
                  <a:pt x="11" y="96"/>
                </a:lnTo>
                <a:lnTo>
                  <a:pt x="16" y="100"/>
                </a:lnTo>
                <a:lnTo>
                  <a:pt x="34" y="113"/>
                </a:lnTo>
                <a:lnTo>
                  <a:pt x="42" y="119"/>
                </a:lnTo>
                <a:lnTo>
                  <a:pt x="54" y="129"/>
                </a:lnTo>
                <a:lnTo>
                  <a:pt x="70" y="140"/>
                </a:lnTo>
                <a:lnTo>
                  <a:pt x="82" y="149"/>
                </a:lnTo>
                <a:lnTo>
                  <a:pt x="97" y="157"/>
                </a:lnTo>
                <a:lnTo>
                  <a:pt x="109" y="163"/>
                </a:lnTo>
                <a:lnTo>
                  <a:pt x="124" y="167"/>
                </a:lnTo>
                <a:lnTo>
                  <a:pt x="139" y="170"/>
                </a:lnTo>
                <a:lnTo>
                  <a:pt x="149" y="171"/>
                </a:lnTo>
                <a:lnTo>
                  <a:pt x="160" y="173"/>
                </a:lnTo>
                <a:lnTo>
                  <a:pt x="175" y="174"/>
                </a:lnTo>
                <a:lnTo>
                  <a:pt x="193" y="175"/>
                </a:lnTo>
                <a:lnTo>
                  <a:pt x="212" y="175"/>
                </a:lnTo>
                <a:lnTo>
                  <a:pt x="232" y="176"/>
                </a:lnTo>
                <a:lnTo>
                  <a:pt x="257" y="176"/>
                </a:lnTo>
                <a:lnTo>
                  <a:pt x="281" y="176"/>
                </a:lnTo>
                <a:lnTo>
                  <a:pt x="628" y="168"/>
                </a:lnTo>
                <a:lnTo>
                  <a:pt x="629" y="168"/>
                </a:lnTo>
                <a:lnTo>
                  <a:pt x="632" y="165"/>
                </a:lnTo>
                <a:lnTo>
                  <a:pt x="634" y="162"/>
                </a:lnTo>
                <a:lnTo>
                  <a:pt x="635" y="161"/>
                </a:lnTo>
                <a:lnTo>
                  <a:pt x="636" y="160"/>
                </a:lnTo>
                <a:lnTo>
                  <a:pt x="637" y="159"/>
                </a:lnTo>
                <a:lnTo>
                  <a:pt x="671" y="159"/>
                </a:lnTo>
                <a:lnTo>
                  <a:pt x="671" y="157"/>
                </a:lnTo>
                <a:lnTo>
                  <a:pt x="664" y="157"/>
                </a:lnTo>
                <a:lnTo>
                  <a:pt x="643" y="154"/>
                </a:lnTo>
                <a:lnTo>
                  <a:pt x="645" y="153"/>
                </a:lnTo>
                <a:lnTo>
                  <a:pt x="650" y="150"/>
                </a:lnTo>
                <a:lnTo>
                  <a:pt x="655" y="146"/>
                </a:lnTo>
                <a:lnTo>
                  <a:pt x="663" y="141"/>
                </a:lnTo>
                <a:lnTo>
                  <a:pt x="667" y="137"/>
                </a:lnTo>
                <a:lnTo>
                  <a:pt x="670" y="132"/>
                </a:lnTo>
                <a:lnTo>
                  <a:pt x="670" y="129"/>
                </a:lnTo>
                <a:lnTo>
                  <a:pt x="669" y="125"/>
                </a:lnTo>
                <a:lnTo>
                  <a:pt x="667" y="122"/>
                </a:lnTo>
                <a:lnTo>
                  <a:pt x="667" y="120"/>
                </a:lnTo>
                <a:lnTo>
                  <a:pt x="666" y="118"/>
                </a:lnTo>
                <a:lnTo>
                  <a:pt x="664" y="115"/>
                </a:lnTo>
                <a:lnTo>
                  <a:pt x="656" y="106"/>
                </a:lnTo>
                <a:lnTo>
                  <a:pt x="651" y="99"/>
                </a:lnTo>
                <a:lnTo>
                  <a:pt x="647" y="96"/>
                </a:lnTo>
                <a:lnTo>
                  <a:pt x="643" y="96"/>
                </a:lnTo>
                <a:lnTo>
                  <a:pt x="613" y="93"/>
                </a:lnTo>
                <a:lnTo>
                  <a:pt x="603" y="92"/>
                </a:lnTo>
                <a:lnTo>
                  <a:pt x="590" y="91"/>
                </a:lnTo>
                <a:lnTo>
                  <a:pt x="579" y="91"/>
                </a:lnTo>
                <a:lnTo>
                  <a:pt x="579" y="90"/>
                </a:lnTo>
                <a:lnTo>
                  <a:pt x="578" y="89"/>
                </a:lnTo>
                <a:lnTo>
                  <a:pt x="574" y="85"/>
                </a:lnTo>
                <a:lnTo>
                  <a:pt x="569" y="79"/>
                </a:lnTo>
                <a:lnTo>
                  <a:pt x="563" y="73"/>
                </a:lnTo>
                <a:lnTo>
                  <a:pt x="561" y="71"/>
                </a:lnTo>
                <a:lnTo>
                  <a:pt x="284" y="71"/>
                </a:lnTo>
                <a:lnTo>
                  <a:pt x="258" y="70"/>
                </a:lnTo>
                <a:close/>
                <a:moveTo>
                  <a:pt x="671" y="161"/>
                </a:moveTo>
                <a:lnTo>
                  <a:pt x="664" y="161"/>
                </a:lnTo>
                <a:lnTo>
                  <a:pt x="665" y="169"/>
                </a:lnTo>
                <a:lnTo>
                  <a:pt x="665" y="171"/>
                </a:lnTo>
                <a:lnTo>
                  <a:pt x="666" y="172"/>
                </a:lnTo>
                <a:lnTo>
                  <a:pt x="667" y="172"/>
                </a:lnTo>
                <a:lnTo>
                  <a:pt x="668" y="172"/>
                </a:lnTo>
                <a:lnTo>
                  <a:pt x="669" y="171"/>
                </a:lnTo>
                <a:lnTo>
                  <a:pt x="669" y="169"/>
                </a:lnTo>
                <a:lnTo>
                  <a:pt x="671" y="162"/>
                </a:lnTo>
                <a:lnTo>
                  <a:pt x="671" y="161"/>
                </a:lnTo>
                <a:close/>
                <a:moveTo>
                  <a:pt x="671" y="159"/>
                </a:moveTo>
                <a:lnTo>
                  <a:pt x="637" y="159"/>
                </a:lnTo>
                <a:lnTo>
                  <a:pt x="640" y="159"/>
                </a:lnTo>
                <a:lnTo>
                  <a:pt x="643" y="159"/>
                </a:lnTo>
                <a:lnTo>
                  <a:pt x="646" y="161"/>
                </a:lnTo>
                <a:lnTo>
                  <a:pt x="650" y="166"/>
                </a:lnTo>
                <a:lnTo>
                  <a:pt x="652" y="168"/>
                </a:lnTo>
                <a:lnTo>
                  <a:pt x="654" y="170"/>
                </a:lnTo>
                <a:lnTo>
                  <a:pt x="656" y="171"/>
                </a:lnTo>
                <a:lnTo>
                  <a:pt x="659" y="171"/>
                </a:lnTo>
                <a:lnTo>
                  <a:pt x="660" y="170"/>
                </a:lnTo>
                <a:lnTo>
                  <a:pt x="660" y="168"/>
                </a:lnTo>
                <a:lnTo>
                  <a:pt x="660" y="164"/>
                </a:lnTo>
                <a:lnTo>
                  <a:pt x="660" y="162"/>
                </a:lnTo>
                <a:lnTo>
                  <a:pt x="660" y="161"/>
                </a:lnTo>
                <a:lnTo>
                  <a:pt x="664" y="161"/>
                </a:lnTo>
                <a:lnTo>
                  <a:pt x="671" y="161"/>
                </a:lnTo>
                <a:lnTo>
                  <a:pt x="671" y="160"/>
                </a:lnTo>
                <a:lnTo>
                  <a:pt x="671" y="159"/>
                </a:lnTo>
                <a:close/>
                <a:moveTo>
                  <a:pt x="669" y="146"/>
                </a:moveTo>
                <a:lnTo>
                  <a:pt x="668" y="146"/>
                </a:lnTo>
                <a:lnTo>
                  <a:pt x="667" y="146"/>
                </a:lnTo>
                <a:lnTo>
                  <a:pt x="666" y="148"/>
                </a:lnTo>
                <a:lnTo>
                  <a:pt x="665" y="150"/>
                </a:lnTo>
                <a:lnTo>
                  <a:pt x="665" y="152"/>
                </a:lnTo>
                <a:lnTo>
                  <a:pt x="664" y="155"/>
                </a:lnTo>
                <a:lnTo>
                  <a:pt x="664" y="157"/>
                </a:lnTo>
                <a:lnTo>
                  <a:pt x="671" y="157"/>
                </a:lnTo>
                <a:lnTo>
                  <a:pt x="671" y="155"/>
                </a:lnTo>
                <a:lnTo>
                  <a:pt x="671" y="152"/>
                </a:lnTo>
                <a:lnTo>
                  <a:pt x="671" y="150"/>
                </a:lnTo>
                <a:lnTo>
                  <a:pt x="670" y="148"/>
                </a:lnTo>
                <a:lnTo>
                  <a:pt x="669" y="146"/>
                </a:lnTo>
                <a:close/>
                <a:moveTo>
                  <a:pt x="467" y="11"/>
                </a:moveTo>
                <a:lnTo>
                  <a:pt x="462" y="11"/>
                </a:lnTo>
                <a:lnTo>
                  <a:pt x="459" y="12"/>
                </a:lnTo>
                <a:lnTo>
                  <a:pt x="455" y="13"/>
                </a:lnTo>
                <a:lnTo>
                  <a:pt x="451" y="14"/>
                </a:lnTo>
                <a:lnTo>
                  <a:pt x="436" y="19"/>
                </a:lnTo>
                <a:lnTo>
                  <a:pt x="433" y="21"/>
                </a:lnTo>
                <a:lnTo>
                  <a:pt x="422" y="24"/>
                </a:lnTo>
                <a:lnTo>
                  <a:pt x="380" y="35"/>
                </a:lnTo>
                <a:lnTo>
                  <a:pt x="366" y="39"/>
                </a:lnTo>
                <a:lnTo>
                  <a:pt x="349" y="44"/>
                </a:lnTo>
                <a:lnTo>
                  <a:pt x="337" y="49"/>
                </a:lnTo>
                <a:lnTo>
                  <a:pt x="319" y="56"/>
                </a:lnTo>
                <a:lnTo>
                  <a:pt x="291" y="68"/>
                </a:lnTo>
                <a:lnTo>
                  <a:pt x="287" y="69"/>
                </a:lnTo>
                <a:lnTo>
                  <a:pt x="284" y="71"/>
                </a:lnTo>
                <a:lnTo>
                  <a:pt x="561" y="71"/>
                </a:lnTo>
                <a:lnTo>
                  <a:pt x="561" y="70"/>
                </a:lnTo>
                <a:lnTo>
                  <a:pt x="560" y="67"/>
                </a:lnTo>
                <a:lnTo>
                  <a:pt x="560" y="65"/>
                </a:lnTo>
                <a:lnTo>
                  <a:pt x="562" y="63"/>
                </a:lnTo>
                <a:lnTo>
                  <a:pt x="563" y="62"/>
                </a:lnTo>
                <a:lnTo>
                  <a:pt x="568" y="60"/>
                </a:lnTo>
                <a:lnTo>
                  <a:pt x="578" y="59"/>
                </a:lnTo>
                <a:lnTo>
                  <a:pt x="588" y="59"/>
                </a:lnTo>
                <a:lnTo>
                  <a:pt x="603" y="58"/>
                </a:lnTo>
                <a:lnTo>
                  <a:pt x="612" y="58"/>
                </a:lnTo>
                <a:lnTo>
                  <a:pt x="615" y="57"/>
                </a:lnTo>
                <a:lnTo>
                  <a:pt x="624" y="56"/>
                </a:lnTo>
                <a:lnTo>
                  <a:pt x="625" y="55"/>
                </a:lnTo>
                <a:lnTo>
                  <a:pt x="623" y="52"/>
                </a:lnTo>
                <a:lnTo>
                  <a:pt x="622" y="51"/>
                </a:lnTo>
                <a:lnTo>
                  <a:pt x="620" y="49"/>
                </a:lnTo>
                <a:lnTo>
                  <a:pt x="618" y="47"/>
                </a:lnTo>
                <a:lnTo>
                  <a:pt x="617" y="46"/>
                </a:lnTo>
                <a:lnTo>
                  <a:pt x="616" y="45"/>
                </a:lnTo>
                <a:lnTo>
                  <a:pt x="606" y="44"/>
                </a:lnTo>
                <a:lnTo>
                  <a:pt x="576" y="41"/>
                </a:lnTo>
                <a:lnTo>
                  <a:pt x="575" y="41"/>
                </a:lnTo>
                <a:lnTo>
                  <a:pt x="573" y="41"/>
                </a:lnTo>
                <a:lnTo>
                  <a:pt x="572" y="40"/>
                </a:lnTo>
                <a:lnTo>
                  <a:pt x="572" y="39"/>
                </a:lnTo>
                <a:lnTo>
                  <a:pt x="572" y="38"/>
                </a:lnTo>
                <a:lnTo>
                  <a:pt x="572" y="37"/>
                </a:lnTo>
                <a:lnTo>
                  <a:pt x="572" y="35"/>
                </a:lnTo>
                <a:lnTo>
                  <a:pt x="571" y="31"/>
                </a:lnTo>
                <a:lnTo>
                  <a:pt x="574" y="27"/>
                </a:lnTo>
                <a:lnTo>
                  <a:pt x="576" y="25"/>
                </a:lnTo>
                <a:lnTo>
                  <a:pt x="560" y="25"/>
                </a:lnTo>
                <a:lnTo>
                  <a:pt x="556" y="25"/>
                </a:lnTo>
                <a:lnTo>
                  <a:pt x="555" y="25"/>
                </a:lnTo>
                <a:lnTo>
                  <a:pt x="536" y="22"/>
                </a:lnTo>
                <a:lnTo>
                  <a:pt x="521" y="19"/>
                </a:lnTo>
                <a:lnTo>
                  <a:pt x="494" y="15"/>
                </a:lnTo>
                <a:lnTo>
                  <a:pt x="492" y="14"/>
                </a:lnTo>
                <a:lnTo>
                  <a:pt x="490" y="14"/>
                </a:lnTo>
                <a:lnTo>
                  <a:pt x="488" y="14"/>
                </a:lnTo>
                <a:lnTo>
                  <a:pt x="482" y="12"/>
                </a:lnTo>
                <a:lnTo>
                  <a:pt x="478" y="12"/>
                </a:lnTo>
                <a:lnTo>
                  <a:pt x="474" y="12"/>
                </a:lnTo>
                <a:lnTo>
                  <a:pt x="471" y="11"/>
                </a:lnTo>
                <a:lnTo>
                  <a:pt x="467" y="11"/>
                </a:lnTo>
                <a:close/>
                <a:moveTo>
                  <a:pt x="593" y="0"/>
                </a:moveTo>
                <a:lnTo>
                  <a:pt x="589" y="1"/>
                </a:lnTo>
                <a:lnTo>
                  <a:pt x="588" y="1"/>
                </a:lnTo>
                <a:lnTo>
                  <a:pt x="586" y="2"/>
                </a:lnTo>
                <a:lnTo>
                  <a:pt x="585" y="3"/>
                </a:lnTo>
                <a:lnTo>
                  <a:pt x="582" y="5"/>
                </a:lnTo>
                <a:lnTo>
                  <a:pt x="579" y="8"/>
                </a:lnTo>
                <a:lnTo>
                  <a:pt x="568" y="19"/>
                </a:lnTo>
                <a:lnTo>
                  <a:pt x="563" y="24"/>
                </a:lnTo>
                <a:lnTo>
                  <a:pt x="560" y="25"/>
                </a:lnTo>
                <a:lnTo>
                  <a:pt x="576" y="25"/>
                </a:lnTo>
                <a:lnTo>
                  <a:pt x="581" y="19"/>
                </a:lnTo>
                <a:lnTo>
                  <a:pt x="587" y="13"/>
                </a:lnTo>
                <a:lnTo>
                  <a:pt x="595" y="7"/>
                </a:lnTo>
                <a:lnTo>
                  <a:pt x="599" y="4"/>
                </a:lnTo>
                <a:lnTo>
                  <a:pt x="599" y="3"/>
                </a:lnTo>
                <a:lnTo>
                  <a:pt x="600" y="3"/>
                </a:lnTo>
                <a:lnTo>
                  <a:pt x="600" y="2"/>
                </a:lnTo>
                <a:lnTo>
                  <a:pt x="599" y="2"/>
                </a:lnTo>
                <a:lnTo>
                  <a:pt x="597" y="1"/>
                </a:lnTo>
                <a:lnTo>
                  <a:pt x="596" y="1"/>
                </a:lnTo>
                <a:lnTo>
                  <a:pt x="595" y="0"/>
                </a:lnTo>
                <a:lnTo>
                  <a:pt x="593" y="0"/>
                </a:lnTo>
                <a:close/>
              </a:path>
            </a:pathLst>
          </a:custGeom>
          <a:solidFill>
            <a:srgbClr val="00986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C00000"/>
                </a:solidFill>
              </a:rPr>
              <a:t>Рыночные факторы</a:t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2400" b="0" dirty="0">
                <a:solidFill>
                  <a:srgbClr val="C00000"/>
                </a:solidFill>
              </a:rPr>
              <a:t>Количественная и качественная оценка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1187624" y="1838622"/>
            <a:ext cx="612068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Страны-лидеры международного туристского рынка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туристские потоки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Транснациональные корпорации в сфере туризма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Наличие туристских компаний: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(ЕС – более 2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компаний, 12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занятых)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межрегиональных (транснациональных) туристских маршрутов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Мировые курорты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71600"/>
          </a:xfrm>
        </p:spPr>
        <p:txBody>
          <a:bodyPr/>
          <a:lstStyle/>
          <a:p>
            <a:r>
              <a:rPr lang="ru-RU" sz="3600" dirty="0">
                <a:solidFill>
                  <a:srgbClr val="C00000"/>
                </a:solidFill>
              </a:rPr>
              <a:t>Инновационные факторы</a:t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b="0" dirty="0">
                <a:solidFill>
                  <a:srgbClr val="C00000"/>
                </a:solidFill>
              </a:rPr>
              <a:t>Качественная и количественная оценка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151553" name="Rectangle 1"/>
          <p:cNvSpPr>
            <a:spLocks noChangeArrowheads="1"/>
          </p:cNvSpPr>
          <p:nvPr/>
        </p:nvSpPr>
        <p:spPr bwMode="auto">
          <a:xfrm>
            <a:off x="1547664" y="2204864"/>
            <a:ext cx="662473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Инновации:</a:t>
            </a:r>
            <a:endParaRPr kumimoji="0" lang="ru-RU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Продуктовые</a:t>
            </a:r>
            <a:endParaRPr kumimoji="0" lang="ru-RU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Технологические</a:t>
            </a:r>
            <a:endParaRPr kumimoji="0" lang="ru-RU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Организационно-управленческие</a:t>
            </a:r>
            <a:endParaRPr kumimoji="0" lang="ru-RU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Маркетинговые</a:t>
            </a:r>
            <a:endParaRPr kumimoji="0" lang="ru-RU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Инновации </a:t>
            </a:r>
            <a:r>
              <a:rPr kumimoji="0" lang="ru-RU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бизнес-моделей</a:t>
            </a:r>
            <a:endParaRPr kumimoji="0" lang="ru-RU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Логистические</a:t>
            </a:r>
            <a:r>
              <a:rPr kumimoji="0" 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инновации</a:t>
            </a:r>
            <a:endParaRPr kumimoji="0" lang="ru-RU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Институциональные инновации</a:t>
            </a:r>
            <a:endParaRPr kumimoji="0" lang="ru-RU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Ресурсные инновации</a:t>
            </a:r>
            <a:endParaRPr kumimoji="0" lang="ru-RU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Концептуальные инновации</a:t>
            </a:r>
            <a:endParaRPr kumimoji="0" lang="ru-RU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1590275"/>
              </p:ext>
            </p:extLst>
          </p:nvPr>
        </p:nvGraphicFramePr>
        <p:xfrm>
          <a:off x="179511" y="44623"/>
          <a:ext cx="8928993" cy="676672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9763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04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Туризм на основе природных ресурсов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Туризм на основе культурно-исторических ресурсов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Туризм (досуг) на основе созданных человеком ресурсов и объектов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6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Купально-пляжный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Культурно-познавательные маршруты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Шоп-туры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7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Экотуризм</a:t>
                      </a:r>
                      <a:endParaRPr lang="ru-RU" sz="1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Посещение музеев</a:t>
                      </a:r>
                      <a:endParaRPr lang="ru-RU" sz="1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Ночная жизнь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5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Гольф-туризм</a:t>
                      </a:r>
                      <a:endParaRPr lang="ru-RU" sz="1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Знакомство с историей и культурным наследием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Винный туризм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73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Катание на лошадях</a:t>
                      </a:r>
                      <a:endParaRPr lang="ru-RU" sz="1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Посещение музыкальных концертов</a:t>
                      </a:r>
                      <a:endParaRPr lang="ru-RU" sz="1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Гастрономический туризм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75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Треккинг и скалолазание</a:t>
                      </a:r>
                      <a:endParaRPr lang="ru-RU" sz="1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Посещение театров</a:t>
                      </a:r>
                      <a:endParaRPr lang="ru-RU" sz="1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Посещение объектов показа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75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Спортивный туризм (водные виды спорта)</a:t>
                      </a:r>
                      <a:endParaRPr lang="ru-RU" sz="1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Посещение объектов ЮНЕСКО</a:t>
                      </a:r>
                      <a:endParaRPr lang="ru-RU" sz="1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73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Спортивный туризм (зимние виды спорта)</a:t>
                      </a:r>
                      <a:endParaRPr lang="ru-RU" sz="1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Паломничество, религиозные маршруты</a:t>
                      </a:r>
                      <a:endParaRPr lang="ru-RU" sz="1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75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Велосипедный туризм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Участие в фестивалях культуры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ru-RU" sz="1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01" marR="47201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78829" y="2014022"/>
            <a:ext cx="5488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600" dirty="0">
                <a:solidFill>
                  <a:srgbClr val="FF0000"/>
                </a:solidFill>
              </a:rPr>
              <a:t>Туризм с целью отдыха и развлечений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95536" y="1196753"/>
            <a:ext cx="8280919" cy="5184575"/>
          </a:xfrm>
        </p:spPr>
        <p:txBody>
          <a:bodyPr rtlCol="0">
            <a:normAutofit fontScale="475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55% всех туристских перемещений в мире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приурочены к купально-пляжным центрам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67% европейцев ежегодно выбирают отдых на море (2017 г.)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Сосредоточенность в субтропическом, тропическом, умеренном климатических поясах</a:t>
            </a:r>
          </a:p>
          <a:p>
            <a:pPr indent="-182880" eaLnBrk="1" fontAlgn="auto" hangingPunct="1">
              <a:buClr>
                <a:srgbClr val="F14124">
                  <a:lumMod val="75000"/>
                </a:srgbClr>
              </a:buClr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 сезонность</a:t>
            </a:r>
          </a:p>
          <a:p>
            <a:pPr indent="-182880" eaLnBrk="1" fontAlgn="auto" hangingPunct="1">
              <a:buClr>
                <a:srgbClr val="F14124">
                  <a:lumMod val="75000"/>
                </a:srgbClr>
              </a:buClr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Потребительские тенденции - видоизмененная модель «три S»: море-солнце-пляж (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Sea-Sun-Sand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-182880" eaLnBrk="1" fontAlgn="auto" hangingPunct="1">
              <a:buClr>
                <a:srgbClr val="F14124">
                  <a:lumMod val="75000"/>
                </a:srgbClr>
              </a:buClr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в Южной Европе, Центрально-Восточной Европе, Западной Европе, Западном секторе восточного Средиземноморья</a:t>
            </a:r>
          </a:p>
          <a:p>
            <a:pPr indent="-182880" eaLnBrk="1" fontAlgn="auto" hangingPunct="1">
              <a:buClr>
                <a:srgbClr val="F14124">
                  <a:lumMod val="75000"/>
                </a:srgbClr>
              </a:buClr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Старейший приморский курортный район мира -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Лигурийское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побережье Франции (Ницца, Канны). Побережье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Лигурийского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моря от Канн (Франция) до Специи (Италия) носит название Ривьера, и делится на Французскую и Итальянскую. </a:t>
            </a:r>
          </a:p>
          <a:p>
            <a:pPr indent="-182880" eaLnBrk="1" fontAlgn="auto" hangingPunct="1">
              <a:buClr>
                <a:srgbClr val="F14124">
                  <a:lumMod val="75000"/>
                </a:srgbClr>
              </a:buClr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представлен на островных территориях, где часто является отраслью специализации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511925" cy="1143000"/>
          </a:xfrm>
        </p:spPr>
        <p:txBody>
          <a:bodyPr/>
          <a:lstStyle/>
          <a:p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755576" y="908720"/>
            <a:ext cx="8064896" cy="5256584"/>
          </a:xfrm>
        </p:spPr>
        <p:txBody>
          <a:bodyPr/>
          <a:lstStyle/>
          <a:p>
            <a:r>
              <a:rPr lang="ru-RU" dirty="0" smtClean="0"/>
              <a:t>1. Ознакомиться с информационными материалами.</a:t>
            </a:r>
          </a:p>
          <a:p>
            <a:r>
              <a:rPr lang="ru-RU" dirty="0" smtClean="0"/>
              <a:t>2. Итоговое задание по курсу «Феномен туризма: вызовы и современность» будет представлять собой творческую работу, в рамках который вы будете анализировать развитие туризма в отдельно взятой стране или регионе (например, развитие туризма во Франции или развитие туризма в Краснодарском крае РФ). Сейчас вам необходимо определиться с территорией.</a:t>
            </a:r>
          </a:p>
          <a:p>
            <a:r>
              <a:rPr lang="ru-RU" dirty="0" smtClean="0"/>
              <a:t>3. Для выбранной вами территории проанализируйте влияние основных факторов на развитие туризма. Постарайтесь соответствовать логике изложения основных факторов в презентации и/или предложенных для ознакомления материалах.</a:t>
            </a:r>
          </a:p>
          <a:p>
            <a:r>
              <a:rPr lang="ru-RU" smtClean="0"/>
              <a:t>Удачи!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94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4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49897" y="764704"/>
            <a:ext cx="8426559" cy="4894817"/>
            <a:chOff x="9362" y="519"/>
            <a:chExt cx="5192" cy="2834"/>
          </a:xfrm>
        </p:grpSpPr>
        <p:sp>
          <p:nvSpPr>
            <p:cNvPr id="2051" name="Line 3"/>
            <p:cNvSpPr>
              <a:spLocks noChangeShapeType="1"/>
            </p:cNvSpPr>
            <p:nvPr/>
          </p:nvSpPr>
          <p:spPr bwMode="auto">
            <a:xfrm>
              <a:off x="13660" y="1699"/>
              <a:ext cx="887" cy="0"/>
            </a:xfrm>
            <a:prstGeom prst="line">
              <a:avLst/>
            </a:prstGeom>
            <a:noFill/>
            <a:ln w="3175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13662" y="1812"/>
              <a:ext cx="0" cy="0"/>
            </a:xfrm>
            <a:prstGeom prst="line">
              <a:avLst/>
            </a:prstGeom>
            <a:noFill/>
            <a:ln w="3175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12266" y="755"/>
              <a:ext cx="1111" cy="0"/>
            </a:xfrm>
            <a:prstGeom prst="line">
              <a:avLst/>
            </a:prstGeom>
            <a:noFill/>
            <a:ln w="3175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12269" y="868"/>
              <a:ext cx="0" cy="0"/>
            </a:xfrm>
            <a:prstGeom prst="line">
              <a:avLst/>
            </a:prstGeom>
            <a:noFill/>
            <a:ln w="3175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2120" y="850"/>
              <a:ext cx="324" cy="1252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242" y="3"/>
                </a:cxn>
                <a:cxn ang="0">
                  <a:pos x="161" y="11"/>
                </a:cxn>
                <a:cxn ang="0">
                  <a:pos x="80" y="24"/>
                </a:cxn>
                <a:cxn ang="0">
                  <a:pos x="0" y="43"/>
                </a:cxn>
                <a:cxn ang="0">
                  <a:pos x="324" y="1252"/>
                </a:cxn>
                <a:cxn ang="0">
                  <a:pos x="324" y="0"/>
                </a:cxn>
              </a:cxnLst>
              <a:rect l="0" t="0" r="r" b="b"/>
              <a:pathLst>
                <a:path w="324" h="1252">
                  <a:moveTo>
                    <a:pt x="324" y="0"/>
                  </a:moveTo>
                  <a:lnTo>
                    <a:pt x="242" y="3"/>
                  </a:lnTo>
                  <a:lnTo>
                    <a:pt x="161" y="11"/>
                  </a:lnTo>
                  <a:lnTo>
                    <a:pt x="80" y="24"/>
                  </a:lnTo>
                  <a:lnTo>
                    <a:pt x="0" y="43"/>
                  </a:lnTo>
                  <a:lnTo>
                    <a:pt x="324" y="125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9B63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11214" y="865"/>
              <a:ext cx="688" cy="0"/>
            </a:xfrm>
            <a:prstGeom prst="line">
              <a:avLst/>
            </a:prstGeom>
            <a:noFill/>
            <a:ln w="3175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11900" y="978"/>
              <a:ext cx="0" cy="0"/>
            </a:xfrm>
            <a:prstGeom prst="line">
              <a:avLst/>
            </a:prstGeom>
            <a:noFill/>
            <a:ln w="3175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1762" y="892"/>
              <a:ext cx="682" cy="1209"/>
            </a:xfrm>
            <a:custGeom>
              <a:avLst/>
              <a:gdLst/>
              <a:ahLst/>
              <a:cxnLst>
                <a:cxn ang="0">
                  <a:pos x="357" y="0"/>
                </a:cxn>
                <a:cxn ang="0">
                  <a:pos x="280" y="23"/>
                </a:cxn>
                <a:cxn ang="0">
                  <a:pos x="207" y="50"/>
                </a:cxn>
                <a:cxn ang="0">
                  <a:pos x="137" y="81"/>
                </a:cxn>
                <a:cxn ang="0">
                  <a:pos x="68" y="117"/>
                </a:cxn>
                <a:cxn ang="0">
                  <a:pos x="0" y="159"/>
                </a:cxn>
                <a:cxn ang="0">
                  <a:pos x="681" y="1209"/>
                </a:cxn>
                <a:cxn ang="0">
                  <a:pos x="357" y="0"/>
                </a:cxn>
              </a:cxnLst>
              <a:rect l="0" t="0" r="r" b="b"/>
              <a:pathLst>
                <a:path w="682" h="1209">
                  <a:moveTo>
                    <a:pt x="357" y="0"/>
                  </a:moveTo>
                  <a:lnTo>
                    <a:pt x="280" y="23"/>
                  </a:lnTo>
                  <a:lnTo>
                    <a:pt x="207" y="50"/>
                  </a:lnTo>
                  <a:lnTo>
                    <a:pt x="137" y="81"/>
                  </a:lnTo>
                  <a:lnTo>
                    <a:pt x="68" y="117"/>
                  </a:lnTo>
                  <a:lnTo>
                    <a:pt x="0" y="159"/>
                  </a:lnTo>
                  <a:lnTo>
                    <a:pt x="681" y="1209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0986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10292" y="1434"/>
              <a:ext cx="1029" cy="0"/>
            </a:xfrm>
            <a:prstGeom prst="line">
              <a:avLst/>
            </a:prstGeom>
            <a:noFill/>
            <a:ln w="3175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11318" y="1547"/>
              <a:ext cx="0" cy="0"/>
            </a:xfrm>
            <a:prstGeom prst="line">
              <a:avLst/>
            </a:prstGeom>
            <a:noFill/>
            <a:ln w="3175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11194" y="1052"/>
              <a:ext cx="1250" cy="1050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501" y="47"/>
                </a:cxn>
                <a:cxn ang="0">
                  <a:pos x="437" y="97"/>
                </a:cxn>
                <a:cxn ang="0">
                  <a:pos x="378" y="150"/>
                </a:cxn>
                <a:cxn ang="0">
                  <a:pos x="323" y="205"/>
                </a:cxn>
                <a:cxn ang="0">
                  <a:pos x="271" y="264"/>
                </a:cxn>
                <a:cxn ang="0">
                  <a:pos x="225" y="325"/>
                </a:cxn>
                <a:cxn ang="0">
                  <a:pos x="182" y="389"/>
                </a:cxn>
                <a:cxn ang="0">
                  <a:pos x="143" y="455"/>
                </a:cxn>
                <a:cxn ang="0">
                  <a:pos x="110" y="524"/>
                </a:cxn>
                <a:cxn ang="0">
                  <a:pos x="80" y="595"/>
                </a:cxn>
                <a:cxn ang="0">
                  <a:pos x="55" y="669"/>
                </a:cxn>
                <a:cxn ang="0">
                  <a:pos x="34" y="745"/>
                </a:cxn>
                <a:cxn ang="0">
                  <a:pos x="18" y="822"/>
                </a:cxn>
                <a:cxn ang="0">
                  <a:pos x="7" y="902"/>
                </a:cxn>
                <a:cxn ang="0">
                  <a:pos x="0" y="984"/>
                </a:cxn>
                <a:cxn ang="0">
                  <a:pos x="1250" y="1050"/>
                </a:cxn>
                <a:cxn ang="0">
                  <a:pos x="569" y="0"/>
                </a:cxn>
              </a:cxnLst>
              <a:rect l="0" t="0" r="r" b="b"/>
              <a:pathLst>
                <a:path w="1250" h="1050">
                  <a:moveTo>
                    <a:pt x="569" y="0"/>
                  </a:moveTo>
                  <a:lnTo>
                    <a:pt x="501" y="47"/>
                  </a:lnTo>
                  <a:lnTo>
                    <a:pt x="437" y="97"/>
                  </a:lnTo>
                  <a:lnTo>
                    <a:pt x="378" y="150"/>
                  </a:lnTo>
                  <a:lnTo>
                    <a:pt x="323" y="205"/>
                  </a:lnTo>
                  <a:lnTo>
                    <a:pt x="271" y="264"/>
                  </a:lnTo>
                  <a:lnTo>
                    <a:pt x="225" y="325"/>
                  </a:lnTo>
                  <a:lnTo>
                    <a:pt x="182" y="389"/>
                  </a:lnTo>
                  <a:lnTo>
                    <a:pt x="143" y="455"/>
                  </a:lnTo>
                  <a:lnTo>
                    <a:pt x="110" y="524"/>
                  </a:lnTo>
                  <a:lnTo>
                    <a:pt x="80" y="595"/>
                  </a:lnTo>
                  <a:lnTo>
                    <a:pt x="55" y="669"/>
                  </a:lnTo>
                  <a:lnTo>
                    <a:pt x="34" y="745"/>
                  </a:lnTo>
                  <a:lnTo>
                    <a:pt x="18" y="822"/>
                  </a:lnTo>
                  <a:lnTo>
                    <a:pt x="7" y="902"/>
                  </a:lnTo>
                  <a:lnTo>
                    <a:pt x="0" y="984"/>
                  </a:lnTo>
                  <a:lnTo>
                    <a:pt x="1250" y="1050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D34F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9363" y="2826"/>
              <a:ext cx="2097" cy="0"/>
            </a:xfrm>
            <a:prstGeom prst="line">
              <a:avLst/>
            </a:prstGeom>
            <a:noFill/>
            <a:ln w="3175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1192" y="2036"/>
              <a:ext cx="1252" cy="13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77"/>
                </a:cxn>
                <a:cxn ang="0">
                  <a:pos x="2" y="152"/>
                </a:cxn>
                <a:cxn ang="0">
                  <a:pos x="10" y="226"/>
                </a:cxn>
                <a:cxn ang="0">
                  <a:pos x="21" y="299"/>
                </a:cxn>
                <a:cxn ang="0">
                  <a:pos x="37" y="370"/>
                </a:cxn>
                <a:cxn ang="0">
                  <a:pos x="57" y="440"/>
                </a:cxn>
                <a:cxn ang="0">
                  <a:pos x="80" y="509"/>
                </a:cxn>
                <a:cxn ang="0">
                  <a:pos x="108" y="575"/>
                </a:cxn>
                <a:cxn ang="0">
                  <a:pos x="139" y="640"/>
                </a:cxn>
                <a:cxn ang="0">
                  <a:pos x="174" y="703"/>
                </a:cxn>
                <a:cxn ang="0">
                  <a:pos x="212" y="763"/>
                </a:cxn>
                <a:cxn ang="0">
                  <a:pos x="253" y="821"/>
                </a:cxn>
                <a:cxn ang="0">
                  <a:pos x="298" y="876"/>
                </a:cxn>
                <a:cxn ang="0">
                  <a:pos x="345" y="929"/>
                </a:cxn>
                <a:cxn ang="0">
                  <a:pos x="396" y="979"/>
                </a:cxn>
                <a:cxn ang="0">
                  <a:pos x="449" y="1027"/>
                </a:cxn>
                <a:cxn ang="0">
                  <a:pos x="505" y="1071"/>
                </a:cxn>
                <a:cxn ang="0">
                  <a:pos x="564" y="1112"/>
                </a:cxn>
                <a:cxn ang="0">
                  <a:pos x="625" y="1150"/>
                </a:cxn>
                <a:cxn ang="0">
                  <a:pos x="688" y="1184"/>
                </a:cxn>
                <a:cxn ang="0">
                  <a:pos x="754" y="1214"/>
                </a:cxn>
                <a:cxn ang="0">
                  <a:pos x="821" y="1241"/>
                </a:cxn>
                <a:cxn ang="0">
                  <a:pos x="891" y="1265"/>
                </a:cxn>
                <a:cxn ang="0">
                  <a:pos x="962" y="1284"/>
                </a:cxn>
                <a:cxn ang="0">
                  <a:pos x="1035" y="1299"/>
                </a:cxn>
                <a:cxn ang="0">
                  <a:pos x="1110" y="1309"/>
                </a:cxn>
                <a:cxn ang="0">
                  <a:pos x="1186" y="1316"/>
                </a:cxn>
                <a:cxn ang="0">
                  <a:pos x="1251" y="66"/>
                </a:cxn>
                <a:cxn ang="0">
                  <a:pos x="1" y="0"/>
                </a:cxn>
              </a:cxnLst>
              <a:rect l="0" t="0" r="r" b="b"/>
              <a:pathLst>
                <a:path w="1252" h="1316">
                  <a:moveTo>
                    <a:pt x="1" y="0"/>
                  </a:moveTo>
                  <a:lnTo>
                    <a:pt x="0" y="77"/>
                  </a:lnTo>
                  <a:lnTo>
                    <a:pt x="2" y="152"/>
                  </a:lnTo>
                  <a:lnTo>
                    <a:pt x="10" y="226"/>
                  </a:lnTo>
                  <a:lnTo>
                    <a:pt x="21" y="299"/>
                  </a:lnTo>
                  <a:lnTo>
                    <a:pt x="37" y="370"/>
                  </a:lnTo>
                  <a:lnTo>
                    <a:pt x="57" y="440"/>
                  </a:lnTo>
                  <a:lnTo>
                    <a:pt x="80" y="509"/>
                  </a:lnTo>
                  <a:lnTo>
                    <a:pt x="108" y="575"/>
                  </a:lnTo>
                  <a:lnTo>
                    <a:pt x="139" y="640"/>
                  </a:lnTo>
                  <a:lnTo>
                    <a:pt x="174" y="703"/>
                  </a:lnTo>
                  <a:lnTo>
                    <a:pt x="212" y="763"/>
                  </a:lnTo>
                  <a:lnTo>
                    <a:pt x="253" y="821"/>
                  </a:lnTo>
                  <a:lnTo>
                    <a:pt x="298" y="876"/>
                  </a:lnTo>
                  <a:lnTo>
                    <a:pt x="345" y="929"/>
                  </a:lnTo>
                  <a:lnTo>
                    <a:pt x="396" y="979"/>
                  </a:lnTo>
                  <a:lnTo>
                    <a:pt x="449" y="1027"/>
                  </a:lnTo>
                  <a:lnTo>
                    <a:pt x="505" y="1071"/>
                  </a:lnTo>
                  <a:lnTo>
                    <a:pt x="564" y="1112"/>
                  </a:lnTo>
                  <a:lnTo>
                    <a:pt x="625" y="1150"/>
                  </a:lnTo>
                  <a:lnTo>
                    <a:pt x="688" y="1184"/>
                  </a:lnTo>
                  <a:lnTo>
                    <a:pt x="754" y="1214"/>
                  </a:lnTo>
                  <a:lnTo>
                    <a:pt x="821" y="1241"/>
                  </a:lnTo>
                  <a:lnTo>
                    <a:pt x="891" y="1265"/>
                  </a:lnTo>
                  <a:lnTo>
                    <a:pt x="962" y="1284"/>
                  </a:lnTo>
                  <a:lnTo>
                    <a:pt x="1035" y="1299"/>
                  </a:lnTo>
                  <a:lnTo>
                    <a:pt x="1110" y="1309"/>
                  </a:lnTo>
                  <a:lnTo>
                    <a:pt x="1186" y="1316"/>
                  </a:lnTo>
                  <a:lnTo>
                    <a:pt x="1251" y="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CD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12378" y="850"/>
              <a:ext cx="1317" cy="250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5" y="1252"/>
                </a:cxn>
                <a:cxn ang="0">
                  <a:pos x="0" y="2502"/>
                </a:cxn>
                <a:cxn ang="0">
                  <a:pos x="18" y="2502"/>
                </a:cxn>
                <a:cxn ang="0">
                  <a:pos x="32" y="2503"/>
                </a:cxn>
                <a:cxn ang="0">
                  <a:pos x="47" y="2503"/>
                </a:cxn>
                <a:cxn ang="0">
                  <a:pos x="65" y="2503"/>
                </a:cxn>
                <a:cxn ang="0">
                  <a:pos x="141" y="2501"/>
                </a:cxn>
                <a:cxn ang="0">
                  <a:pos x="216" y="2494"/>
                </a:cxn>
                <a:cxn ang="0">
                  <a:pos x="290" y="2483"/>
                </a:cxn>
                <a:cxn ang="0">
                  <a:pos x="362" y="2468"/>
                </a:cxn>
                <a:cxn ang="0">
                  <a:pos x="433" y="2448"/>
                </a:cxn>
                <a:cxn ang="0">
                  <a:pos x="502" y="2425"/>
                </a:cxn>
                <a:cxn ang="0">
                  <a:pos x="569" y="2398"/>
                </a:cxn>
                <a:cxn ang="0">
                  <a:pos x="634" y="2367"/>
                </a:cxn>
                <a:cxn ang="0">
                  <a:pos x="697" y="2332"/>
                </a:cxn>
                <a:cxn ang="0">
                  <a:pos x="757" y="2294"/>
                </a:cxn>
                <a:cxn ang="0">
                  <a:pos x="816" y="2253"/>
                </a:cxn>
                <a:cxn ang="0">
                  <a:pos x="871" y="2209"/>
                </a:cxn>
                <a:cxn ang="0">
                  <a:pos x="925" y="2162"/>
                </a:cxn>
                <a:cxn ang="0">
                  <a:pos x="975" y="2111"/>
                </a:cxn>
                <a:cxn ang="0">
                  <a:pos x="1022" y="2058"/>
                </a:cxn>
                <a:cxn ang="0">
                  <a:pos x="1067" y="2002"/>
                </a:cxn>
                <a:cxn ang="0">
                  <a:pos x="1108" y="1944"/>
                </a:cxn>
                <a:cxn ang="0">
                  <a:pos x="1146" y="1883"/>
                </a:cxn>
                <a:cxn ang="0">
                  <a:pos x="1180" y="1821"/>
                </a:cxn>
                <a:cxn ang="0">
                  <a:pos x="1211" y="1755"/>
                </a:cxn>
                <a:cxn ang="0">
                  <a:pos x="1238" y="1688"/>
                </a:cxn>
                <a:cxn ang="0">
                  <a:pos x="1262" y="1620"/>
                </a:cxn>
                <a:cxn ang="0">
                  <a:pos x="1281" y="1549"/>
                </a:cxn>
                <a:cxn ang="0">
                  <a:pos x="1296" y="1477"/>
                </a:cxn>
                <a:cxn ang="0">
                  <a:pos x="1308" y="1403"/>
                </a:cxn>
                <a:cxn ang="0">
                  <a:pos x="1314" y="1328"/>
                </a:cxn>
                <a:cxn ang="0">
                  <a:pos x="1317" y="1252"/>
                </a:cxn>
                <a:cxn ang="0">
                  <a:pos x="1314" y="1176"/>
                </a:cxn>
                <a:cxn ang="0">
                  <a:pos x="1308" y="1100"/>
                </a:cxn>
                <a:cxn ang="0">
                  <a:pos x="1296" y="1027"/>
                </a:cxn>
                <a:cxn ang="0">
                  <a:pos x="1281" y="955"/>
                </a:cxn>
                <a:cxn ang="0">
                  <a:pos x="1262" y="884"/>
                </a:cxn>
                <a:cxn ang="0">
                  <a:pos x="1238" y="815"/>
                </a:cxn>
                <a:cxn ang="0">
                  <a:pos x="1211" y="748"/>
                </a:cxn>
                <a:cxn ang="0">
                  <a:pos x="1180" y="683"/>
                </a:cxn>
                <a:cxn ang="0">
                  <a:pos x="1146" y="620"/>
                </a:cxn>
                <a:cxn ang="0">
                  <a:pos x="1108" y="559"/>
                </a:cxn>
                <a:cxn ang="0">
                  <a:pos x="1067" y="501"/>
                </a:cxn>
                <a:cxn ang="0">
                  <a:pos x="1022" y="445"/>
                </a:cxn>
                <a:cxn ang="0">
                  <a:pos x="975" y="392"/>
                </a:cxn>
                <a:cxn ang="0">
                  <a:pos x="925" y="342"/>
                </a:cxn>
                <a:cxn ang="0">
                  <a:pos x="871" y="295"/>
                </a:cxn>
                <a:cxn ang="0">
                  <a:pos x="816" y="250"/>
                </a:cxn>
                <a:cxn ang="0">
                  <a:pos x="757" y="209"/>
                </a:cxn>
                <a:cxn ang="0">
                  <a:pos x="697" y="171"/>
                </a:cxn>
                <a:cxn ang="0">
                  <a:pos x="634" y="137"/>
                </a:cxn>
                <a:cxn ang="0">
                  <a:pos x="569" y="106"/>
                </a:cxn>
                <a:cxn ang="0">
                  <a:pos x="502" y="79"/>
                </a:cxn>
                <a:cxn ang="0">
                  <a:pos x="433" y="55"/>
                </a:cxn>
                <a:cxn ang="0">
                  <a:pos x="362" y="36"/>
                </a:cxn>
                <a:cxn ang="0">
                  <a:pos x="290" y="20"/>
                </a:cxn>
                <a:cxn ang="0">
                  <a:pos x="216" y="9"/>
                </a:cxn>
                <a:cxn ang="0">
                  <a:pos x="141" y="3"/>
                </a:cxn>
                <a:cxn ang="0">
                  <a:pos x="65" y="0"/>
                </a:cxn>
              </a:cxnLst>
              <a:rect l="0" t="0" r="r" b="b"/>
              <a:pathLst>
                <a:path w="1317" h="2503">
                  <a:moveTo>
                    <a:pt x="65" y="0"/>
                  </a:moveTo>
                  <a:lnTo>
                    <a:pt x="65" y="1252"/>
                  </a:lnTo>
                  <a:lnTo>
                    <a:pt x="0" y="2502"/>
                  </a:lnTo>
                  <a:lnTo>
                    <a:pt x="18" y="2502"/>
                  </a:lnTo>
                  <a:lnTo>
                    <a:pt x="32" y="2503"/>
                  </a:lnTo>
                  <a:lnTo>
                    <a:pt x="47" y="2503"/>
                  </a:lnTo>
                  <a:lnTo>
                    <a:pt x="65" y="2503"/>
                  </a:lnTo>
                  <a:lnTo>
                    <a:pt x="141" y="2501"/>
                  </a:lnTo>
                  <a:lnTo>
                    <a:pt x="216" y="2494"/>
                  </a:lnTo>
                  <a:lnTo>
                    <a:pt x="290" y="2483"/>
                  </a:lnTo>
                  <a:lnTo>
                    <a:pt x="362" y="2468"/>
                  </a:lnTo>
                  <a:lnTo>
                    <a:pt x="433" y="2448"/>
                  </a:lnTo>
                  <a:lnTo>
                    <a:pt x="502" y="2425"/>
                  </a:lnTo>
                  <a:lnTo>
                    <a:pt x="569" y="2398"/>
                  </a:lnTo>
                  <a:lnTo>
                    <a:pt x="634" y="2367"/>
                  </a:lnTo>
                  <a:lnTo>
                    <a:pt x="697" y="2332"/>
                  </a:lnTo>
                  <a:lnTo>
                    <a:pt x="757" y="2294"/>
                  </a:lnTo>
                  <a:lnTo>
                    <a:pt x="816" y="2253"/>
                  </a:lnTo>
                  <a:lnTo>
                    <a:pt x="871" y="2209"/>
                  </a:lnTo>
                  <a:lnTo>
                    <a:pt x="925" y="2162"/>
                  </a:lnTo>
                  <a:lnTo>
                    <a:pt x="975" y="2111"/>
                  </a:lnTo>
                  <a:lnTo>
                    <a:pt x="1022" y="2058"/>
                  </a:lnTo>
                  <a:lnTo>
                    <a:pt x="1067" y="2002"/>
                  </a:lnTo>
                  <a:lnTo>
                    <a:pt x="1108" y="1944"/>
                  </a:lnTo>
                  <a:lnTo>
                    <a:pt x="1146" y="1883"/>
                  </a:lnTo>
                  <a:lnTo>
                    <a:pt x="1180" y="1821"/>
                  </a:lnTo>
                  <a:lnTo>
                    <a:pt x="1211" y="1755"/>
                  </a:lnTo>
                  <a:lnTo>
                    <a:pt x="1238" y="1688"/>
                  </a:lnTo>
                  <a:lnTo>
                    <a:pt x="1262" y="1620"/>
                  </a:lnTo>
                  <a:lnTo>
                    <a:pt x="1281" y="1549"/>
                  </a:lnTo>
                  <a:lnTo>
                    <a:pt x="1296" y="1477"/>
                  </a:lnTo>
                  <a:lnTo>
                    <a:pt x="1308" y="1403"/>
                  </a:lnTo>
                  <a:lnTo>
                    <a:pt x="1314" y="1328"/>
                  </a:lnTo>
                  <a:lnTo>
                    <a:pt x="1317" y="1252"/>
                  </a:lnTo>
                  <a:lnTo>
                    <a:pt x="1314" y="1176"/>
                  </a:lnTo>
                  <a:lnTo>
                    <a:pt x="1308" y="1100"/>
                  </a:lnTo>
                  <a:lnTo>
                    <a:pt x="1296" y="1027"/>
                  </a:lnTo>
                  <a:lnTo>
                    <a:pt x="1281" y="955"/>
                  </a:lnTo>
                  <a:lnTo>
                    <a:pt x="1262" y="884"/>
                  </a:lnTo>
                  <a:lnTo>
                    <a:pt x="1238" y="815"/>
                  </a:lnTo>
                  <a:lnTo>
                    <a:pt x="1211" y="748"/>
                  </a:lnTo>
                  <a:lnTo>
                    <a:pt x="1180" y="683"/>
                  </a:lnTo>
                  <a:lnTo>
                    <a:pt x="1146" y="620"/>
                  </a:lnTo>
                  <a:lnTo>
                    <a:pt x="1108" y="559"/>
                  </a:lnTo>
                  <a:lnTo>
                    <a:pt x="1067" y="501"/>
                  </a:lnTo>
                  <a:lnTo>
                    <a:pt x="1022" y="445"/>
                  </a:lnTo>
                  <a:lnTo>
                    <a:pt x="975" y="392"/>
                  </a:lnTo>
                  <a:lnTo>
                    <a:pt x="925" y="342"/>
                  </a:lnTo>
                  <a:lnTo>
                    <a:pt x="871" y="295"/>
                  </a:lnTo>
                  <a:lnTo>
                    <a:pt x="816" y="250"/>
                  </a:lnTo>
                  <a:lnTo>
                    <a:pt x="757" y="209"/>
                  </a:lnTo>
                  <a:lnTo>
                    <a:pt x="697" y="171"/>
                  </a:lnTo>
                  <a:lnTo>
                    <a:pt x="634" y="137"/>
                  </a:lnTo>
                  <a:lnTo>
                    <a:pt x="569" y="106"/>
                  </a:lnTo>
                  <a:lnTo>
                    <a:pt x="502" y="79"/>
                  </a:lnTo>
                  <a:lnTo>
                    <a:pt x="433" y="55"/>
                  </a:lnTo>
                  <a:lnTo>
                    <a:pt x="362" y="36"/>
                  </a:lnTo>
                  <a:lnTo>
                    <a:pt x="290" y="20"/>
                  </a:lnTo>
                  <a:lnTo>
                    <a:pt x="216" y="9"/>
                  </a:lnTo>
                  <a:lnTo>
                    <a:pt x="141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70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1763" y="1421"/>
              <a:ext cx="1361" cy="1361"/>
            </a:xfrm>
            <a:custGeom>
              <a:avLst/>
              <a:gdLst/>
              <a:ahLst/>
              <a:cxnLst>
                <a:cxn ang="0">
                  <a:pos x="680" y="0"/>
                </a:cxn>
                <a:cxn ang="0">
                  <a:pos x="606" y="4"/>
                </a:cxn>
                <a:cxn ang="0">
                  <a:pos x="534" y="16"/>
                </a:cxn>
                <a:cxn ang="0">
                  <a:pos x="465" y="35"/>
                </a:cxn>
                <a:cxn ang="0">
                  <a:pos x="399" y="61"/>
                </a:cxn>
                <a:cxn ang="0">
                  <a:pos x="337" y="93"/>
                </a:cxn>
                <a:cxn ang="0">
                  <a:pos x="278" y="132"/>
                </a:cxn>
                <a:cxn ang="0">
                  <a:pos x="224" y="176"/>
                </a:cxn>
                <a:cxn ang="0">
                  <a:pos x="175" y="225"/>
                </a:cxn>
                <a:cxn ang="0">
                  <a:pos x="131" y="279"/>
                </a:cxn>
                <a:cxn ang="0">
                  <a:pos x="93" y="337"/>
                </a:cxn>
                <a:cxn ang="0">
                  <a:pos x="60" y="400"/>
                </a:cxn>
                <a:cxn ang="0">
                  <a:pos x="34" y="466"/>
                </a:cxn>
                <a:cxn ang="0">
                  <a:pos x="15" y="535"/>
                </a:cxn>
                <a:cxn ang="0">
                  <a:pos x="4" y="607"/>
                </a:cxn>
                <a:cxn ang="0">
                  <a:pos x="0" y="681"/>
                </a:cxn>
                <a:cxn ang="0">
                  <a:pos x="4" y="755"/>
                </a:cxn>
                <a:cxn ang="0">
                  <a:pos x="15" y="827"/>
                </a:cxn>
                <a:cxn ang="0">
                  <a:pos x="34" y="896"/>
                </a:cxn>
                <a:cxn ang="0">
                  <a:pos x="60" y="962"/>
                </a:cxn>
                <a:cxn ang="0">
                  <a:pos x="93" y="1024"/>
                </a:cxn>
                <a:cxn ang="0">
                  <a:pos x="131" y="1083"/>
                </a:cxn>
                <a:cxn ang="0">
                  <a:pos x="175" y="1137"/>
                </a:cxn>
                <a:cxn ang="0">
                  <a:pos x="224" y="1186"/>
                </a:cxn>
                <a:cxn ang="0">
                  <a:pos x="278" y="1230"/>
                </a:cxn>
                <a:cxn ang="0">
                  <a:pos x="337" y="1268"/>
                </a:cxn>
                <a:cxn ang="0">
                  <a:pos x="399" y="1301"/>
                </a:cxn>
                <a:cxn ang="0">
                  <a:pos x="465" y="1326"/>
                </a:cxn>
                <a:cxn ang="0">
                  <a:pos x="534" y="1345"/>
                </a:cxn>
                <a:cxn ang="0">
                  <a:pos x="606" y="1357"/>
                </a:cxn>
                <a:cxn ang="0">
                  <a:pos x="680" y="1361"/>
                </a:cxn>
                <a:cxn ang="0">
                  <a:pos x="754" y="1357"/>
                </a:cxn>
                <a:cxn ang="0">
                  <a:pos x="826" y="1345"/>
                </a:cxn>
                <a:cxn ang="0">
                  <a:pos x="895" y="1326"/>
                </a:cxn>
                <a:cxn ang="0">
                  <a:pos x="961" y="1301"/>
                </a:cxn>
                <a:cxn ang="0">
                  <a:pos x="1023" y="1268"/>
                </a:cxn>
                <a:cxn ang="0">
                  <a:pos x="1082" y="1230"/>
                </a:cxn>
                <a:cxn ang="0">
                  <a:pos x="1136" y="1186"/>
                </a:cxn>
                <a:cxn ang="0">
                  <a:pos x="1185" y="1137"/>
                </a:cxn>
                <a:cxn ang="0">
                  <a:pos x="1229" y="1083"/>
                </a:cxn>
                <a:cxn ang="0">
                  <a:pos x="1268" y="1024"/>
                </a:cxn>
                <a:cxn ang="0">
                  <a:pos x="1300" y="962"/>
                </a:cxn>
                <a:cxn ang="0">
                  <a:pos x="1326" y="896"/>
                </a:cxn>
                <a:cxn ang="0">
                  <a:pos x="1345" y="827"/>
                </a:cxn>
                <a:cxn ang="0">
                  <a:pos x="1356" y="755"/>
                </a:cxn>
                <a:cxn ang="0">
                  <a:pos x="1360" y="681"/>
                </a:cxn>
                <a:cxn ang="0">
                  <a:pos x="1356" y="607"/>
                </a:cxn>
                <a:cxn ang="0">
                  <a:pos x="1345" y="535"/>
                </a:cxn>
                <a:cxn ang="0">
                  <a:pos x="1326" y="466"/>
                </a:cxn>
                <a:cxn ang="0">
                  <a:pos x="1300" y="400"/>
                </a:cxn>
                <a:cxn ang="0">
                  <a:pos x="1268" y="337"/>
                </a:cxn>
                <a:cxn ang="0">
                  <a:pos x="1229" y="279"/>
                </a:cxn>
                <a:cxn ang="0">
                  <a:pos x="1185" y="225"/>
                </a:cxn>
                <a:cxn ang="0">
                  <a:pos x="1136" y="176"/>
                </a:cxn>
                <a:cxn ang="0">
                  <a:pos x="1082" y="132"/>
                </a:cxn>
                <a:cxn ang="0">
                  <a:pos x="1023" y="93"/>
                </a:cxn>
                <a:cxn ang="0">
                  <a:pos x="961" y="61"/>
                </a:cxn>
                <a:cxn ang="0">
                  <a:pos x="895" y="35"/>
                </a:cxn>
                <a:cxn ang="0">
                  <a:pos x="826" y="16"/>
                </a:cxn>
                <a:cxn ang="0">
                  <a:pos x="754" y="4"/>
                </a:cxn>
                <a:cxn ang="0">
                  <a:pos x="680" y="0"/>
                </a:cxn>
              </a:cxnLst>
              <a:rect l="0" t="0" r="r" b="b"/>
              <a:pathLst>
                <a:path w="1361" h="1361">
                  <a:moveTo>
                    <a:pt x="680" y="0"/>
                  </a:moveTo>
                  <a:lnTo>
                    <a:pt x="606" y="4"/>
                  </a:lnTo>
                  <a:lnTo>
                    <a:pt x="534" y="16"/>
                  </a:lnTo>
                  <a:lnTo>
                    <a:pt x="465" y="35"/>
                  </a:lnTo>
                  <a:lnTo>
                    <a:pt x="399" y="61"/>
                  </a:lnTo>
                  <a:lnTo>
                    <a:pt x="337" y="93"/>
                  </a:lnTo>
                  <a:lnTo>
                    <a:pt x="278" y="132"/>
                  </a:lnTo>
                  <a:lnTo>
                    <a:pt x="224" y="176"/>
                  </a:lnTo>
                  <a:lnTo>
                    <a:pt x="175" y="225"/>
                  </a:lnTo>
                  <a:lnTo>
                    <a:pt x="131" y="279"/>
                  </a:lnTo>
                  <a:lnTo>
                    <a:pt x="93" y="337"/>
                  </a:lnTo>
                  <a:lnTo>
                    <a:pt x="60" y="400"/>
                  </a:lnTo>
                  <a:lnTo>
                    <a:pt x="34" y="466"/>
                  </a:lnTo>
                  <a:lnTo>
                    <a:pt x="15" y="535"/>
                  </a:lnTo>
                  <a:lnTo>
                    <a:pt x="4" y="607"/>
                  </a:lnTo>
                  <a:lnTo>
                    <a:pt x="0" y="681"/>
                  </a:lnTo>
                  <a:lnTo>
                    <a:pt x="4" y="755"/>
                  </a:lnTo>
                  <a:lnTo>
                    <a:pt x="15" y="827"/>
                  </a:lnTo>
                  <a:lnTo>
                    <a:pt x="34" y="896"/>
                  </a:lnTo>
                  <a:lnTo>
                    <a:pt x="60" y="962"/>
                  </a:lnTo>
                  <a:lnTo>
                    <a:pt x="93" y="1024"/>
                  </a:lnTo>
                  <a:lnTo>
                    <a:pt x="131" y="1083"/>
                  </a:lnTo>
                  <a:lnTo>
                    <a:pt x="175" y="1137"/>
                  </a:lnTo>
                  <a:lnTo>
                    <a:pt x="224" y="1186"/>
                  </a:lnTo>
                  <a:lnTo>
                    <a:pt x="278" y="1230"/>
                  </a:lnTo>
                  <a:lnTo>
                    <a:pt x="337" y="1268"/>
                  </a:lnTo>
                  <a:lnTo>
                    <a:pt x="399" y="1301"/>
                  </a:lnTo>
                  <a:lnTo>
                    <a:pt x="465" y="1326"/>
                  </a:lnTo>
                  <a:lnTo>
                    <a:pt x="534" y="1345"/>
                  </a:lnTo>
                  <a:lnTo>
                    <a:pt x="606" y="1357"/>
                  </a:lnTo>
                  <a:lnTo>
                    <a:pt x="680" y="1361"/>
                  </a:lnTo>
                  <a:lnTo>
                    <a:pt x="754" y="1357"/>
                  </a:lnTo>
                  <a:lnTo>
                    <a:pt x="826" y="1345"/>
                  </a:lnTo>
                  <a:lnTo>
                    <a:pt x="895" y="1326"/>
                  </a:lnTo>
                  <a:lnTo>
                    <a:pt x="961" y="1301"/>
                  </a:lnTo>
                  <a:lnTo>
                    <a:pt x="1023" y="1268"/>
                  </a:lnTo>
                  <a:lnTo>
                    <a:pt x="1082" y="1230"/>
                  </a:lnTo>
                  <a:lnTo>
                    <a:pt x="1136" y="1186"/>
                  </a:lnTo>
                  <a:lnTo>
                    <a:pt x="1185" y="1137"/>
                  </a:lnTo>
                  <a:lnTo>
                    <a:pt x="1229" y="1083"/>
                  </a:lnTo>
                  <a:lnTo>
                    <a:pt x="1268" y="1024"/>
                  </a:lnTo>
                  <a:lnTo>
                    <a:pt x="1300" y="962"/>
                  </a:lnTo>
                  <a:lnTo>
                    <a:pt x="1326" y="896"/>
                  </a:lnTo>
                  <a:lnTo>
                    <a:pt x="1345" y="827"/>
                  </a:lnTo>
                  <a:lnTo>
                    <a:pt x="1356" y="755"/>
                  </a:lnTo>
                  <a:lnTo>
                    <a:pt x="1360" y="681"/>
                  </a:lnTo>
                  <a:lnTo>
                    <a:pt x="1356" y="607"/>
                  </a:lnTo>
                  <a:lnTo>
                    <a:pt x="1345" y="535"/>
                  </a:lnTo>
                  <a:lnTo>
                    <a:pt x="1326" y="466"/>
                  </a:lnTo>
                  <a:lnTo>
                    <a:pt x="1300" y="400"/>
                  </a:lnTo>
                  <a:lnTo>
                    <a:pt x="1268" y="337"/>
                  </a:lnTo>
                  <a:lnTo>
                    <a:pt x="1229" y="279"/>
                  </a:lnTo>
                  <a:lnTo>
                    <a:pt x="1185" y="225"/>
                  </a:lnTo>
                  <a:lnTo>
                    <a:pt x="1136" y="176"/>
                  </a:lnTo>
                  <a:lnTo>
                    <a:pt x="1082" y="132"/>
                  </a:lnTo>
                  <a:lnTo>
                    <a:pt x="1023" y="93"/>
                  </a:lnTo>
                  <a:lnTo>
                    <a:pt x="961" y="61"/>
                  </a:lnTo>
                  <a:lnTo>
                    <a:pt x="895" y="35"/>
                  </a:lnTo>
                  <a:lnTo>
                    <a:pt x="826" y="16"/>
                  </a:lnTo>
                  <a:lnTo>
                    <a:pt x="754" y="4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11223" y="628"/>
              <a:ext cx="69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Africa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5%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12247" y="519"/>
              <a:ext cx="112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Middle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East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4%</a:t>
              </a:r>
            </a:p>
          </p:txBody>
        </p:sp>
        <p:sp>
          <p:nvSpPr>
            <p:cNvPr id="2068" name="Text Box 20"/>
            <p:cNvSpPr txBox="1">
              <a:spLocks noChangeArrowheads="1"/>
            </p:cNvSpPr>
            <p:nvPr/>
          </p:nvSpPr>
          <p:spPr bwMode="auto">
            <a:xfrm>
              <a:off x="10295" y="1198"/>
              <a:ext cx="104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Americas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15%</a:t>
              </a:r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13662" y="1462"/>
              <a:ext cx="89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Europe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51%</a:t>
              </a:r>
            </a:p>
          </p:txBody>
        </p:sp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11892" y="1944"/>
              <a:ext cx="966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8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Arrivals</a:t>
              </a:r>
              <a:endParaRPr kumimoji="0" lang="ru-RU" sz="3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1" name="Text Box 23"/>
            <p:cNvSpPr txBox="1">
              <a:spLocks noChangeArrowheads="1"/>
            </p:cNvSpPr>
            <p:nvPr/>
          </p:nvSpPr>
          <p:spPr bwMode="auto">
            <a:xfrm>
              <a:off x="9362" y="2589"/>
              <a:ext cx="177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Asia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and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the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Pacific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25%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457200"/>
            <a:ext cx="8147050" cy="811213"/>
          </a:xfrm>
        </p:spPr>
        <p:txBody>
          <a:bodyPr/>
          <a:lstStyle/>
          <a:p>
            <a:pPr algn="ctr" eaLnBrk="1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Туристские </a:t>
            </a:r>
            <a:r>
              <a:rPr lang="ru-RU" sz="28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макрорегионы</a:t>
            </a: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в 2018 г. 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Изменение количества прибытий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7" y="2282825"/>
            <a:ext cx="8272463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61" name="Rectangle 3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/>
              <a:t>Международные туристские прибытия по регионам</a:t>
            </a:r>
            <a:br>
              <a:rPr lang="ru-RU" sz="2800" b="1"/>
            </a:br>
            <a:r>
              <a:rPr lang="ru-RU" sz="2800" b="1"/>
              <a:t>(1950-2010 гг. и прогноз до 2030 г.)</a:t>
            </a:r>
          </a:p>
        </p:txBody>
      </p:sp>
      <p:graphicFrame>
        <p:nvGraphicFramePr>
          <p:cNvPr id="166272" name="Group 384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598" cy="4478656"/>
        </p:xfrm>
        <a:graphic>
          <a:graphicData uri="http://schemas.openxmlformats.org/drawingml/2006/table">
            <a:tbl>
              <a:tblPr/>
              <a:tblGrid>
                <a:gridCol w="1810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723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005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08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1950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1970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Прибытия в целом по миру, </a:t>
                      </a: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прибытий,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(в %):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25,3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165,8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439,5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687,0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940,0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1360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1809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Европа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66,4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68,2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60,4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57,1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50,5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41,1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Америка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Азиатско-Тихоокеанский регион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26,1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Африка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Ближний Восток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51520" y="1700808"/>
            <a:ext cx="8136904" cy="4392488"/>
            <a:chOff x="9425" y="228"/>
            <a:chExt cx="5120" cy="2617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13651" y="1160"/>
              <a:ext cx="887" cy="0"/>
            </a:xfrm>
            <a:prstGeom prst="line">
              <a:avLst/>
            </a:prstGeom>
            <a:noFill/>
            <a:ln w="3175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13653" y="1273"/>
              <a:ext cx="0" cy="0"/>
            </a:xfrm>
            <a:prstGeom prst="line">
              <a:avLst/>
            </a:prstGeom>
            <a:noFill/>
            <a:ln w="3175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12328" y="230"/>
              <a:ext cx="689" cy="0"/>
            </a:xfrm>
            <a:prstGeom prst="line">
              <a:avLst/>
            </a:prstGeom>
            <a:noFill/>
            <a:ln w="3175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12330" y="343"/>
              <a:ext cx="0" cy="0"/>
            </a:xfrm>
            <a:prstGeom prst="line">
              <a:avLst/>
            </a:prstGeom>
            <a:noFill/>
            <a:ln w="3175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2205" y="341"/>
              <a:ext cx="239" cy="1252"/>
            </a:xfrm>
            <a:custGeom>
              <a:avLst/>
              <a:gdLst/>
              <a:ahLst/>
              <a:cxnLst>
                <a:cxn ang="0">
                  <a:pos x="239" y="0"/>
                </a:cxn>
                <a:cxn ang="0">
                  <a:pos x="178" y="2"/>
                </a:cxn>
                <a:cxn ang="0">
                  <a:pos x="119" y="6"/>
                </a:cxn>
                <a:cxn ang="0">
                  <a:pos x="60" y="13"/>
                </a:cxn>
                <a:cxn ang="0">
                  <a:pos x="0" y="23"/>
                </a:cxn>
                <a:cxn ang="0">
                  <a:pos x="239" y="1252"/>
                </a:cxn>
                <a:cxn ang="0">
                  <a:pos x="239" y="0"/>
                </a:cxn>
              </a:cxnLst>
              <a:rect l="0" t="0" r="r" b="b"/>
              <a:pathLst>
                <a:path w="239" h="1252">
                  <a:moveTo>
                    <a:pt x="239" y="0"/>
                  </a:moveTo>
                  <a:lnTo>
                    <a:pt x="178" y="2"/>
                  </a:lnTo>
                  <a:lnTo>
                    <a:pt x="119" y="6"/>
                  </a:lnTo>
                  <a:lnTo>
                    <a:pt x="60" y="13"/>
                  </a:lnTo>
                  <a:lnTo>
                    <a:pt x="0" y="23"/>
                  </a:lnTo>
                  <a:lnTo>
                    <a:pt x="239" y="1252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00986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10908" y="323"/>
              <a:ext cx="1125" cy="0"/>
            </a:xfrm>
            <a:prstGeom prst="line">
              <a:avLst/>
            </a:prstGeom>
            <a:noFill/>
            <a:ln w="3175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12030" y="436"/>
              <a:ext cx="0" cy="0"/>
            </a:xfrm>
            <a:prstGeom prst="line">
              <a:avLst/>
            </a:prstGeom>
            <a:noFill/>
            <a:ln w="3175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1838" y="364"/>
              <a:ext cx="607" cy="1229"/>
            </a:xfrm>
            <a:custGeom>
              <a:avLst/>
              <a:gdLst/>
              <a:ahLst/>
              <a:cxnLst>
                <a:cxn ang="0">
                  <a:pos x="368" y="0"/>
                </a:cxn>
                <a:cxn ang="0">
                  <a:pos x="289" y="18"/>
                </a:cxn>
                <a:cxn ang="0">
                  <a:pos x="215" y="40"/>
                </a:cxn>
                <a:cxn ang="0">
                  <a:pos x="143" y="66"/>
                </a:cxn>
                <a:cxn ang="0">
                  <a:pos x="72" y="97"/>
                </a:cxn>
                <a:cxn ang="0">
                  <a:pos x="0" y="134"/>
                </a:cxn>
                <a:cxn ang="0">
                  <a:pos x="607" y="1229"/>
                </a:cxn>
                <a:cxn ang="0">
                  <a:pos x="368" y="0"/>
                </a:cxn>
              </a:cxnLst>
              <a:rect l="0" t="0" r="r" b="b"/>
              <a:pathLst>
                <a:path w="607" h="1229">
                  <a:moveTo>
                    <a:pt x="368" y="0"/>
                  </a:moveTo>
                  <a:lnTo>
                    <a:pt x="289" y="18"/>
                  </a:lnTo>
                  <a:lnTo>
                    <a:pt x="215" y="40"/>
                  </a:lnTo>
                  <a:lnTo>
                    <a:pt x="143" y="66"/>
                  </a:lnTo>
                  <a:lnTo>
                    <a:pt x="72" y="97"/>
                  </a:lnTo>
                  <a:lnTo>
                    <a:pt x="0" y="134"/>
                  </a:lnTo>
                  <a:lnTo>
                    <a:pt x="607" y="122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9B63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10205" y="1180"/>
              <a:ext cx="1028" cy="0"/>
            </a:xfrm>
            <a:prstGeom prst="line">
              <a:avLst/>
            </a:prstGeom>
            <a:noFill/>
            <a:ln w="3175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11231" y="1293"/>
              <a:ext cx="0" cy="0"/>
            </a:xfrm>
            <a:prstGeom prst="line">
              <a:avLst/>
            </a:prstGeom>
            <a:noFill/>
            <a:ln w="3175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1192" y="498"/>
              <a:ext cx="1253" cy="1564"/>
            </a:xfrm>
            <a:custGeom>
              <a:avLst/>
              <a:gdLst/>
              <a:ahLst/>
              <a:cxnLst>
                <a:cxn ang="0">
                  <a:pos x="646" y="0"/>
                </a:cxn>
                <a:cxn ang="0">
                  <a:pos x="581" y="39"/>
                </a:cxn>
                <a:cxn ang="0">
                  <a:pos x="519" y="81"/>
                </a:cxn>
                <a:cxn ang="0">
                  <a:pos x="460" y="126"/>
                </a:cxn>
                <a:cxn ang="0">
                  <a:pos x="404" y="174"/>
                </a:cxn>
                <a:cxn ang="0">
                  <a:pos x="352" y="225"/>
                </a:cxn>
                <a:cxn ang="0">
                  <a:pos x="303" y="278"/>
                </a:cxn>
                <a:cxn ang="0">
                  <a:pos x="258" y="334"/>
                </a:cxn>
                <a:cxn ang="0">
                  <a:pos x="216" y="392"/>
                </a:cxn>
                <a:cxn ang="0">
                  <a:pos x="177" y="452"/>
                </a:cxn>
                <a:cxn ang="0">
                  <a:pos x="142" y="514"/>
                </a:cxn>
                <a:cxn ang="0">
                  <a:pos x="111" y="578"/>
                </a:cxn>
                <a:cxn ang="0">
                  <a:pos x="84" y="643"/>
                </a:cxn>
                <a:cxn ang="0">
                  <a:pos x="60" y="710"/>
                </a:cxn>
                <a:cxn ang="0">
                  <a:pos x="40" y="778"/>
                </a:cxn>
                <a:cxn ang="0">
                  <a:pos x="24" y="847"/>
                </a:cxn>
                <a:cxn ang="0">
                  <a:pos x="12" y="918"/>
                </a:cxn>
                <a:cxn ang="0">
                  <a:pos x="4" y="989"/>
                </a:cxn>
                <a:cxn ang="0">
                  <a:pos x="0" y="1060"/>
                </a:cxn>
                <a:cxn ang="0">
                  <a:pos x="1" y="1132"/>
                </a:cxn>
                <a:cxn ang="0">
                  <a:pos x="5" y="1204"/>
                </a:cxn>
                <a:cxn ang="0">
                  <a:pos x="14" y="1277"/>
                </a:cxn>
                <a:cxn ang="0">
                  <a:pos x="27" y="1349"/>
                </a:cxn>
                <a:cxn ang="0">
                  <a:pos x="44" y="1421"/>
                </a:cxn>
                <a:cxn ang="0">
                  <a:pos x="66" y="1493"/>
                </a:cxn>
                <a:cxn ang="0">
                  <a:pos x="92" y="1564"/>
                </a:cxn>
                <a:cxn ang="0">
                  <a:pos x="1253" y="1095"/>
                </a:cxn>
                <a:cxn ang="0">
                  <a:pos x="646" y="0"/>
                </a:cxn>
              </a:cxnLst>
              <a:rect l="0" t="0" r="r" b="b"/>
              <a:pathLst>
                <a:path w="1253" h="1564">
                  <a:moveTo>
                    <a:pt x="646" y="0"/>
                  </a:moveTo>
                  <a:lnTo>
                    <a:pt x="581" y="39"/>
                  </a:lnTo>
                  <a:lnTo>
                    <a:pt x="519" y="81"/>
                  </a:lnTo>
                  <a:lnTo>
                    <a:pt x="460" y="126"/>
                  </a:lnTo>
                  <a:lnTo>
                    <a:pt x="404" y="174"/>
                  </a:lnTo>
                  <a:lnTo>
                    <a:pt x="352" y="225"/>
                  </a:lnTo>
                  <a:lnTo>
                    <a:pt x="303" y="278"/>
                  </a:lnTo>
                  <a:lnTo>
                    <a:pt x="258" y="334"/>
                  </a:lnTo>
                  <a:lnTo>
                    <a:pt x="216" y="392"/>
                  </a:lnTo>
                  <a:lnTo>
                    <a:pt x="177" y="452"/>
                  </a:lnTo>
                  <a:lnTo>
                    <a:pt x="142" y="514"/>
                  </a:lnTo>
                  <a:lnTo>
                    <a:pt x="111" y="578"/>
                  </a:lnTo>
                  <a:lnTo>
                    <a:pt x="84" y="643"/>
                  </a:lnTo>
                  <a:lnTo>
                    <a:pt x="60" y="710"/>
                  </a:lnTo>
                  <a:lnTo>
                    <a:pt x="40" y="778"/>
                  </a:lnTo>
                  <a:lnTo>
                    <a:pt x="24" y="847"/>
                  </a:lnTo>
                  <a:lnTo>
                    <a:pt x="12" y="918"/>
                  </a:lnTo>
                  <a:lnTo>
                    <a:pt x="4" y="989"/>
                  </a:lnTo>
                  <a:lnTo>
                    <a:pt x="0" y="1060"/>
                  </a:lnTo>
                  <a:lnTo>
                    <a:pt x="1" y="1132"/>
                  </a:lnTo>
                  <a:lnTo>
                    <a:pt x="5" y="1204"/>
                  </a:lnTo>
                  <a:lnTo>
                    <a:pt x="14" y="1277"/>
                  </a:lnTo>
                  <a:lnTo>
                    <a:pt x="27" y="1349"/>
                  </a:lnTo>
                  <a:lnTo>
                    <a:pt x="44" y="1421"/>
                  </a:lnTo>
                  <a:lnTo>
                    <a:pt x="66" y="1493"/>
                  </a:lnTo>
                  <a:lnTo>
                    <a:pt x="92" y="1564"/>
                  </a:lnTo>
                  <a:lnTo>
                    <a:pt x="1253" y="1095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D34F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9425" y="2287"/>
              <a:ext cx="2097" cy="0"/>
            </a:xfrm>
            <a:prstGeom prst="line">
              <a:avLst/>
            </a:prstGeom>
            <a:noFill/>
            <a:ln w="3175">
              <a:solidFill>
                <a:srgbClr val="8A8D8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1284" y="1592"/>
              <a:ext cx="1965" cy="1252"/>
            </a:xfrm>
            <a:custGeom>
              <a:avLst/>
              <a:gdLst/>
              <a:ahLst/>
              <a:cxnLst>
                <a:cxn ang="0">
                  <a:pos x="1161" y="0"/>
                </a:cxn>
                <a:cxn ang="0">
                  <a:pos x="0" y="469"/>
                </a:cxn>
                <a:cxn ang="0">
                  <a:pos x="33" y="543"/>
                </a:cxn>
                <a:cxn ang="0">
                  <a:pos x="68" y="612"/>
                </a:cxn>
                <a:cxn ang="0">
                  <a:pos x="108" y="677"/>
                </a:cxn>
                <a:cxn ang="0">
                  <a:pos x="152" y="741"/>
                </a:cxn>
                <a:cxn ang="0">
                  <a:pos x="202" y="804"/>
                </a:cxn>
                <a:cxn ang="0">
                  <a:pos x="253" y="861"/>
                </a:cxn>
                <a:cxn ang="0">
                  <a:pos x="306" y="914"/>
                </a:cxn>
                <a:cxn ang="0">
                  <a:pos x="362" y="964"/>
                </a:cxn>
                <a:cxn ang="0">
                  <a:pos x="420" y="1009"/>
                </a:cxn>
                <a:cxn ang="0">
                  <a:pos x="481" y="1051"/>
                </a:cxn>
                <a:cxn ang="0">
                  <a:pos x="543" y="1088"/>
                </a:cxn>
                <a:cxn ang="0">
                  <a:pos x="607" y="1122"/>
                </a:cxn>
                <a:cxn ang="0">
                  <a:pos x="672" y="1152"/>
                </a:cxn>
                <a:cxn ang="0">
                  <a:pos x="739" y="1178"/>
                </a:cxn>
                <a:cxn ang="0">
                  <a:pos x="807" y="1200"/>
                </a:cxn>
                <a:cxn ang="0">
                  <a:pos x="876" y="1219"/>
                </a:cxn>
                <a:cxn ang="0">
                  <a:pos x="946" y="1233"/>
                </a:cxn>
                <a:cxn ang="0">
                  <a:pos x="1016" y="1243"/>
                </a:cxn>
                <a:cxn ang="0">
                  <a:pos x="1087" y="1249"/>
                </a:cxn>
                <a:cxn ang="0">
                  <a:pos x="1158" y="1251"/>
                </a:cxn>
                <a:cxn ang="0">
                  <a:pos x="1230" y="1250"/>
                </a:cxn>
                <a:cxn ang="0">
                  <a:pos x="1301" y="1244"/>
                </a:cxn>
                <a:cxn ang="0">
                  <a:pos x="1371" y="1234"/>
                </a:cxn>
                <a:cxn ang="0">
                  <a:pos x="1442" y="1220"/>
                </a:cxn>
                <a:cxn ang="0">
                  <a:pos x="1511" y="1202"/>
                </a:cxn>
                <a:cxn ang="0">
                  <a:pos x="1580" y="1179"/>
                </a:cxn>
                <a:cxn ang="0">
                  <a:pos x="1648" y="1153"/>
                </a:cxn>
                <a:cxn ang="0">
                  <a:pos x="1715" y="1122"/>
                </a:cxn>
                <a:cxn ang="0">
                  <a:pos x="1780" y="1088"/>
                </a:cxn>
                <a:cxn ang="0">
                  <a:pos x="1843" y="1049"/>
                </a:cxn>
                <a:cxn ang="0">
                  <a:pos x="1905" y="1006"/>
                </a:cxn>
                <a:cxn ang="0">
                  <a:pos x="1965" y="959"/>
                </a:cxn>
                <a:cxn ang="0">
                  <a:pos x="1161" y="0"/>
                </a:cxn>
              </a:cxnLst>
              <a:rect l="0" t="0" r="r" b="b"/>
              <a:pathLst>
                <a:path w="1965" h="1252">
                  <a:moveTo>
                    <a:pt x="1161" y="0"/>
                  </a:moveTo>
                  <a:lnTo>
                    <a:pt x="0" y="469"/>
                  </a:lnTo>
                  <a:lnTo>
                    <a:pt x="33" y="543"/>
                  </a:lnTo>
                  <a:lnTo>
                    <a:pt x="68" y="612"/>
                  </a:lnTo>
                  <a:lnTo>
                    <a:pt x="108" y="677"/>
                  </a:lnTo>
                  <a:lnTo>
                    <a:pt x="152" y="741"/>
                  </a:lnTo>
                  <a:lnTo>
                    <a:pt x="202" y="804"/>
                  </a:lnTo>
                  <a:lnTo>
                    <a:pt x="253" y="861"/>
                  </a:lnTo>
                  <a:lnTo>
                    <a:pt x="306" y="914"/>
                  </a:lnTo>
                  <a:lnTo>
                    <a:pt x="362" y="964"/>
                  </a:lnTo>
                  <a:lnTo>
                    <a:pt x="420" y="1009"/>
                  </a:lnTo>
                  <a:lnTo>
                    <a:pt x="481" y="1051"/>
                  </a:lnTo>
                  <a:lnTo>
                    <a:pt x="543" y="1088"/>
                  </a:lnTo>
                  <a:lnTo>
                    <a:pt x="607" y="1122"/>
                  </a:lnTo>
                  <a:lnTo>
                    <a:pt x="672" y="1152"/>
                  </a:lnTo>
                  <a:lnTo>
                    <a:pt x="739" y="1178"/>
                  </a:lnTo>
                  <a:lnTo>
                    <a:pt x="807" y="1200"/>
                  </a:lnTo>
                  <a:lnTo>
                    <a:pt x="876" y="1219"/>
                  </a:lnTo>
                  <a:lnTo>
                    <a:pt x="946" y="1233"/>
                  </a:lnTo>
                  <a:lnTo>
                    <a:pt x="1016" y="1243"/>
                  </a:lnTo>
                  <a:lnTo>
                    <a:pt x="1087" y="1249"/>
                  </a:lnTo>
                  <a:lnTo>
                    <a:pt x="1158" y="1251"/>
                  </a:lnTo>
                  <a:lnTo>
                    <a:pt x="1230" y="1250"/>
                  </a:lnTo>
                  <a:lnTo>
                    <a:pt x="1301" y="1244"/>
                  </a:lnTo>
                  <a:lnTo>
                    <a:pt x="1371" y="1234"/>
                  </a:lnTo>
                  <a:lnTo>
                    <a:pt x="1442" y="1220"/>
                  </a:lnTo>
                  <a:lnTo>
                    <a:pt x="1511" y="1202"/>
                  </a:lnTo>
                  <a:lnTo>
                    <a:pt x="1580" y="1179"/>
                  </a:lnTo>
                  <a:lnTo>
                    <a:pt x="1648" y="1153"/>
                  </a:lnTo>
                  <a:lnTo>
                    <a:pt x="1715" y="1122"/>
                  </a:lnTo>
                  <a:lnTo>
                    <a:pt x="1780" y="1088"/>
                  </a:lnTo>
                  <a:lnTo>
                    <a:pt x="1843" y="1049"/>
                  </a:lnTo>
                  <a:lnTo>
                    <a:pt x="1905" y="1006"/>
                  </a:lnTo>
                  <a:lnTo>
                    <a:pt x="1965" y="959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FECD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2444" y="341"/>
              <a:ext cx="1252" cy="2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52"/>
                </a:cxn>
                <a:cxn ang="0">
                  <a:pos x="804" y="2211"/>
                </a:cxn>
                <a:cxn ang="0">
                  <a:pos x="865" y="2156"/>
                </a:cxn>
                <a:cxn ang="0">
                  <a:pos x="922" y="2099"/>
                </a:cxn>
                <a:cxn ang="0">
                  <a:pos x="975" y="2040"/>
                </a:cxn>
                <a:cxn ang="0">
                  <a:pos x="1022" y="1979"/>
                </a:cxn>
                <a:cxn ang="0">
                  <a:pos x="1066" y="1916"/>
                </a:cxn>
                <a:cxn ang="0">
                  <a:pos x="1105" y="1851"/>
                </a:cxn>
                <a:cxn ang="0">
                  <a:pos x="1139" y="1783"/>
                </a:cxn>
                <a:cxn ang="0">
                  <a:pos x="1169" y="1713"/>
                </a:cxn>
                <a:cxn ang="0">
                  <a:pos x="1194" y="1642"/>
                </a:cxn>
                <a:cxn ang="0">
                  <a:pos x="1214" y="1568"/>
                </a:cxn>
                <a:cxn ang="0">
                  <a:pos x="1231" y="1492"/>
                </a:cxn>
                <a:cxn ang="0">
                  <a:pos x="1242" y="1414"/>
                </a:cxn>
                <a:cxn ang="0">
                  <a:pos x="1249" y="1334"/>
                </a:cxn>
                <a:cxn ang="0">
                  <a:pos x="1251" y="1252"/>
                </a:cxn>
                <a:cxn ang="0">
                  <a:pos x="1249" y="1176"/>
                </a:cxn>
                <a:cxn ang="0">
                  <a:pos x="1242" y="1101"/>
                </a:cxn>
                <a:cxn ang="0">
                  <a:pos x="1231" y="1027"/>
                </a:cxn>
                <a:cxn ang="0">
                  <a:pos x="1216" y="955"/>
                </a:cxn>
                <a:cxn ang="0">
                  <a:pos x="1196" y="884"/>
                </a:cxn>
                <a:cxn ang="0">
                  <a:pos x="1173" y="815"/>
                </a:cxn>
                <a:cxn ang="0">
                  <a:pos x="1146" y="748"/>
                </a:cxn>
                <a:cxn ang="0">
                  <a:pos x="1115" y="683"/>
                </a:cxn>
                <a:cxn ang="0">
                  <a:pos x="1080" y="620"/>
                </a:cxn>
                <a:cxn ang="0">
                  <a:pos x="1042" y="560"/>
                </a:cxn>
                <a:cxn ang="0">
                  <a:pos x="1001" y="501"/>
                </a:cxn>
                <a:cxn ang="0">
                  <a:pos x="957" y="446"/>
                </a:cxn>
                <a:cxn ang="0">
                  <a:pos x="909" y="392"/>
                </a:cxn>
                <a:cxn ang="0">
                  <a:pos x="859" y="342"/>
                </a:cxn>
                <a:cxn ang="0">
                  <a:pos x="806" y="295"/>
                </a:cxn>
                <a:cxn ang="0">
                  <a:pos x="750" y="250"/>
                </a:cxn>
                <a:cxn ang="0">
                  <a:pos x="692" y="209"/>
                </a:cxn>
                <a:cxn ang="0">
                  <a:pos x="631" y="171"/>
                </a:cxn>
                <a:cxn ang="0">
                  <a:pos x="568" y="137"/>
                </a:cxn>
                <a:cxn ang="0">
                  <a:pos x="503" y="106"/>
                </a:cxn>
                <a:cxn ang="0">
                  <a:pos x="436" y="79"/>
                </a:cxn>
                <a:cxn ang="0">
                  <a:pos x="368" y="55"/>
                </a:cxn>
                <a:cxn ang="0">
                  <a:pos x="297" y="36"/>
                </a:cxn>
                <a:cxn ang="0">
                  <a:pos x="225" y="21"/>
                </a:cxn>
                <a:cxn ang="0">
                  <a:pos x="151" y="9"/>
                </a:cxn>
                <a:cxn ang="0">
                  <a:pos x="76" y="3"/>
                </a:cxn>
                <a:cxn ang="0">
                  <a:pos x="0" y="0"/>
                </a:cxn>
              </a:cxnLst>
              <a:rect l="0" t="0" r="r" b="b"/>
              <a:pathLst>
                <a:path w="1252" h="2211">
                  <a:moveTo>
                    <a:pt x="0" y="0"/>
                  </a:moveTo>
                  <a:lnTo>
                    <a:pt x="0" y="1252"/>
                  </a:lnTo>
                  <a:lnTo>
                    <a:pt x="804" y="2211"/>
                  </a:lnTo>
                  <a:lnTo>
                    <a:pt x="865" y="2156"/>
                  </a:lnTo>
                  <a:lnTo>
                    <a:pt x="922" y="2099"/>
                  </a:lnTo>
                  <a:lnTo>
                    <a:pt x="975" y="2040"/>
                  </a:lnTo>
                  <a:lnTo>
                    <a:pt x="1022" y="1979"/>
                  </a:lnTo>
                  <a:lnTo>
                    <a:pt x="1066" y="1916"/>
                  </a:lnTo>
                  <a:lnTo>
                    <a:pt x="1105" y="1851"/>
                  </a:lnTo>
                  <a:lnTo>
                    <a:pt x="1139" y="1783"/>
                  </a:lnTo>
                  <a:lnTo>
                    <a:pt x="1169" y="1713"/>
                  </a:lnTo>
                  <a:lnTo>
                    <a:pt x="1194" y="1642"/>
                  </a:lnTo>
                  <a:lnTo>
                    <a:pt x="1214" y="1568"/>
                  </a:lnTo>
                  <a:lnTo>
                    <a:pt x="1231" y="1492"/>
                  </a:lnTo>
                  <a:lnTo>
                    <a:pt x="1242" y="1414"/>
                  </a:lnTo>
                  <a:lnTo>
                    <a:pt x="1249" y="1334"/>
                  </a:lnTo>
                  <a:lnTo>
                    <a:pt x="1251" y="1252"/>
                  </a:lnTo>
                  <a:lnTo>
                    <a:pt x="1249" y="1176"/>
                  </a:lnTo>
                  <a:lnTo>
                    <a:pt x="1242" y="1101"/>
                  </a:lnTo>
                  <a:lnTo>
                    <a:pt x="1231" y="1027"/>
                  </a:lnTo>
                  <a:lnTo>
                    <a:pt x="1216" y="955"/>
                  </a:lnTo>
                  <a:lnTo>
                    <a:pt x="1196" y="884"/>
                  </a:lnTo>
                  <a:lnTo>
                    <a:pt x="1173" y="815"/>
                  </a:lnTo>
                  <a:lnTo>
                    <a:pt x="1146" y="748"/>
                  </a:lnTo>
                  <a:lnTo>
                    <a:pt x="1115" y="683"/>
                  </a:lnTo>
                  <a:lnTo>
                    <a:pt x="1080" y="620"/>
                  </a:lnTo>
                  <a:lnTo>
                    <a:pt x="1042" y="560"/>
                  </a:lnTo>
                  <a:lnTo>
                    <a:pt x="1001" y="501"/>
                  </a:lnTo>
                  <a:lnTo>
                    <a:pt x="957" y="446"/>
                  </a:lnTo>
                  <a:lnTo>
                    <a:pt x="909" y="392"/>
                  </a:lnTo>
                  <a:lnTo>
                    <a:pt x="859" y="342"/>
                  </a:lnTo>
                  <a:lnTo>
                    <a:pt x="806" y="295"/>
                  </a:lnTo>
                  <a:lnTo>
                    <a:pt x="750" y="250"/>
                  </a:lnTo>
                  <a:lnTo>
                    <a:pt x="692" y="209"/>
                  </a:lnTo>
                  <a:lnTo>
                    <a:pt x="631" y="171"/>
                  </a:lnTo>
                  <a:lnTo>
                    <a:pt x="568" y="137"/>
                  </a:lnTo>
                  <a:lnTo>
                    <a:pt x="503" y="106"/>
                  </a:lnTo>
                  <a:lnTo>
                    <a:pt x="436" y="79"/>
                  </a:lnTo>
                  <a:lnTo>
                    <a:pt x="368" y="55"/>
                  </a:lnTo>
                  <a:lnTo>
                    <a:pt x="297" y="36"/>
                  </a:lnTo>
                  <a:lnTo>
                    <a:pt x="225" y="21"/>
                  </a:lnTo>
                  <a:lnTo>
                    <a:pt x="151" y="9"/>
                  </a:lnTo>
                  <a:lnTo>
                    <a:pt x="7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1763" y="912"/>
              <a:ext cx="1361" cy="1361"/>
            </a:xfrm>
            <a:custGeom>
              <a:avLst/>
              <a:gdLst/>
              <a:ahLst/>
              <a:cxnLst>
                <a:cxn ang="0">
                  <a:pos x="680" y="0"/>
                </a:cxn>
                <a:cxn ang="0">
                  <a:pos x="606" y="4"/>
                </a:cxn>
                <a:cxn ang="0">
                  <a:pos x="534" y="15"/>
                </a:cxn>
                <a:cxn ang="0">
                  <a:pos x="465" y="34"/>
                </a:cxn>
                <a:cxn ang="0">
                  <a:pos x="399" y="60"/>
                </a:cxn>
                <a:cxn ang="0">
                  <a:pos x="337" y="92"/>
                </a:cxn>
                <a:cxn ang="0">
                  <a:pos x="278" y="131"/>
                </a:cxn>
                <a:cxn ang="0">
                  <a:pos x="224" y="175"/>
                </a:cxn>
                <a:cxn ang="0">
                  <a:pos x="175" y="224"/>
                </a:cxn>
                <a:cxn ang="0">
                  <a:pos x="131" y="278"/>
                </a:cxn>
                <a:cxn ang="0">
                  <a:pos x="93" y="336"/>
                </a:cxn>
                <a:cxn ang="0">
                  <a:pos x="60" y="399"/>
                </a:cxn>
                <a:cxn ang="0">
                  <a:pos x="34" y="465"/>
                </a:cxn>
                <a:cxn ang="0">
                  <a:pos x="15" y="534"/>
                </a:cxn>
                <a:cxn ang="0">
                  <a:pos x="4" y="606"/>
                </a:cxn>
                <a:cxn ang="0">
                  <a:pos x="0" y="680"/>
                </a:cxn>
                <a:cxn ang="0">
                  <a:pos x="4" y="754"/>
                </a:cxn>
                <a:cxn ang="0">
                  <a:pos x="15" y="826"/>
                </a:cxn>
                <a:cxn ang="0">
                  <a:pos x="34" y="895"/>
                </a:cxn>
                <a:cxn ang="0">
                  <a:pos x="60" y="961"/>
                </a:cxn>
                <a:cxn ang="0">
                  <a:pos x="93" y="1023"/>
                </a:cxn>
                <a:cxn ang="0">
                  <a:pos x="131" y="1082"/>
                </a:cxn>
                <a:cxn ang="0">
                  <a:pos x="175" y="1136"/>
                </a:cxn>
                <a:cxn ang="0">
                  <a:pos x="224" y="1185"/>
                </a:cxn>
                <a:cxn ang="0">
                  <a:pos x="278" y="1229"/>
                </a:cxn>
                <a:cxn ang="0">
                  <a:pos x="337" y="1267"/>
                </a:cxn>
                <a:cxn ang="0">
                  <a:pos x="399" y="1300"/>
                </a:cxn>
                <a:cxn ang="0">
                  <a:pos x="465" y="1325"/>
                </a:cxn>
                <a:cxn ang="0">
                  <a:pos x="534" y="1344"/>
                </a:cxn>
                <a:cxn ang="0">
                  <a:pos x="606" y="1356"/>
                </a:cxn>
                <a:cxn ang="0">
                  <a:pos x="680" y="1360"/>
                </a:cxn>
                <a:cxn ang="0">
                  <a:pos x="754" y="1356"/>
                </a:cxn>
                <a:cxn ang="0">
                  <a:pos x="826" y="1344"/>
                </a:cxn>
                <a:cxn ang="0">
                  <a:pos x="895" y="1325"/>
                </a:cxn>
                <a:cxn ang="0">
                  <a:pos x="961" y="1300"/>
                </a:cxn>
                <a:cxn ang="0">
                  <a:pos x="1023" y="1267"/>
                </a:cxn>
                <a:cxn ang="0">
                  <a:pos x="1082" y="1229"/>
                </a:cxn>
                <a:cxn ang="0">
                  <a:pos x="1136" y="1185"/>
                </a:cxn>
                <a:cxn ang="0">
                  <a:pos x="1185" y="1136"/>
                </a:cxn>
                <a:cxn ang="0">
                  <a:pos x="1229" y="1082"/>
                </a:cxn>
                <a:cxn ang="0">
                  <a:pos x="1268" y="1023"/>
                </a:cxn>
                <a:cxn ang="0">
                  <a:pos x="1300" y="961"/>
                </a:cxn>
                <a:cxn ang="0">
                  <a:pos x="1326" y="895"/>
                </a:cxn>
                <a:cxn ang="0">
                  <a:pos x="1345" y="826"/>
                </a:cxn>
                <a:cxn ang="0">
                  <a:pos x="1356" y="754"/>
                </a:cxn>
                <a:cxn ang="0">
                  <a:pos x="1360" y="680"/>
                </a:cxn>
                <a:cxn ang="0">
                  <a:pos x="1356" y="606"/>
                </a:cxn>
                <a:cxn ang="0">
                  <a:pos x="1345" y="534"/>
                </a:cxn>
                <a:cxn ang="0">
                  <a:pos x="1326" y="465"/>
                </a:cxn>
                <a:cxn ang="0">
                  <a:pos x="1300" y="399"/>
                </a:cxn>
                <a:cxn ang="0">
                  <a:pos x="1268" y="336"/>
                </a:cxn>
                <a:cxn ang="0">
                  <a:pos x="1229" y="278"/>
                </a:cxn>
                <a:cxn ang="0">
                  <a:pos x="1185" y="224"/>
                </a:cxn>
                <a:cxn ang="0">
                  <a:pos x="1136" y="175"/>
                </a:cxn>
                <a:cxn ang="0">
                  <a:pos x="1082" y="131"/>
                </a:cxn>
                <a:cxn ang="0">
                  <a:pos x="1023" y="92"/>
                </a:cxn>
                <a:cxn ang="0">
                  <a:pos x="961" y="60"/>
                </a:cxn>
                <a:cxn ang="0">
                  <a:pos x="895" y="34"/>
                </a:cxn>
                <a:cxn ang="0">
                  <a:pos x="826" y="15"/>
                </a:cxn>
                <a:cxn ang="0">
                  <a:pos x="754" y="4"/>
                </a:cxn>
                <a:cxn ang="0">
                  <a:pos x="680" y="0"/>
                </a:cxn>
              </a:cxnLst>
              <a:rect l="0" t="0" r="r" b="b"/>
              <a:pathLst>
                <a:path w="1361" h="1361">
                  <a:moveTo>
                    <a:pt x="680" y="0"/>
                  </a:moveTo>
                  <a:lnTo>
                    <a:pt x="606" y="4"/>
                  </a:lnTo>
                  <a:lnTo>
                    <a:pt x="534" y="15"/>
                  </a:lnTo>
                  <a:lnTo>
                    <a:pt x="465" y="34"/>
                  </a:lnTo>
                  <a:lnTo>
                    <a:pt x="399" y="60"/>
                  </a:lnTo>
                  <a:lnTo>
                    <a:pt x="337" y="92"/>
                  </a:lnTo>
                  <a:lnTo>
                    <a:pt x="278" y="131"/>
                  </a:lnTo>
                  <a:lnTo>
                    <a:pt x="224" y="175"/>
                  </a:lnTo>
                  <a:lnTo>
                    <a:pt x="175" y="224"/>
                  </a:lnTo>
                  <a:lnTo>
                    <a:pt x="131" y="278"/>
                  </a:lnTo>
                  <a:lnTo>
                    <a:pt x="93" y="336"/>
                  </a:lnTo>
                  <a:lnTo>
                    <a:pt x="60" y="399"/>
                  </a:lnTo>
                  <a:lnTo>
                    <a:pt x="34" y="465"/>
                  </a:lnTo>
                  <a:lnTo>
                    <a:pt x="15" y="534"/>
                  </a:lnTo>
                  <a:lnTo>
                    <a:pt x="4" y="606"/>
                  </a:lnTo>
                  <a:lnTo>
                    <a:pt x="0" y="680"/>
                  </a:lnTo>
                  <a:lnTo>
                    <a:pt x="4" y="754"/>
                  </a:lnTo>
                  <a:lnTo>
                    <a:pt x="15" y="826"/>
                  </a:lnTo>
                  <a:lnTo>
                    <a:pt x="34" y="895"/>
                  </a:lnTo>
                  <a:lnTo>
                    <a:pt x="60" y="961"/>
                  </a:lnTo>
                  <a:lnTo>
                    <a:pt x="93" y="1023"/>
                  </a:lnTo>
                  <a:lnTo>
                    <a:pt x="131" y="1082"/>
                  </a:lnTo>
                  <a:lnTo>
                    <a:pt x="175" y="1136"/>
                  </a:lnTo>
                  <a:lnTo>
                    <a:pt x="224" y="1185"/>
                  </a:lnTo>
                  <a:lnTo>
                    <a:pt x="278" y="1229"/>
                  </a:lnTo>
                  <a:lnTo>
                    <a:pt x="337" y="1267"/>
                  </a:lnTo>
                  <a:lnTo>
                    <a:pt x="399" y="1300"/>
                  </a:lnTo>
                  <a:lnTo>
                    <a:pt x="465" y="1325"/>
                  </a:lnTo>
                  <a:lnTo>
                    <a:pt x="534" y="1344"/>
                  </a:lnTo>
                  <a:lnTo>
                    <a:pt x="606" y="1356"/>
                  </a:lnTo>
                  <a:lnTo>
                    <a:pt x="680" y="1360"/>
                  </a:lnTo>
                  <a:lnTo>
                    <a:pt x="754" y="1356"/>
                  </a:lnTo>
                  <a:lnTo>
                    <a:pt x="826" y="1344"/>
                  </a:lnTo>
                  <a:lnTo>
                    <a:pt x="895" y="1325"/>
                  </a:lnTo>
                  <a:lnTo>
                    <a:pt x="961" y="1300"/>
                  </a:lnTo>
                  <a:lnTo>
                    <a:pt x="1023" y="1267"/>
                  </a:lnTo>
                  <a:lnTo>
                    <a:pt x="1082" y="1229"/>
                  </a:lnTo>
                  <a:lnTo>
                    <a:pt x="1136" y="1185"/>
                  </a:lnTo>
                  <a:lnTo>
                    <a:pt x="1185" y="1136"/>
                  </a:lnTo>
                  <a:lnTo>
                    <a:pt x="1229" y="1082"/>
                  </a:lnTo>
                  <a:lnTo>
                    <a:pt x="1268" y="1023"/>
                  </a:lnTo>
                  <a:lnTo>
                    <a:pt x="1300" y="961"/>
                  </a:lnTo>
                  <a:lnTo>
                    <a:pt x="1326" y="895"/>
                  </a:lnTo>
                  <a:lnTo>
                    <a:pt x="1345" y="826"/>
                  </a:lnTo>
                  <a:lnTo>
                    <a:pt x="1356" y="754"/>
                  </a:lnTo>
                  <a:lnTo>
                    <a:pt x="1360" y="680"/>
                  </a:lnTo>
                  <a:lnTo>
                    <a:pt x="1356" y="606"/>
                  </a:lnTo>
                  <a:lnTo>
                    <a:pt x="1345" y="534"/>
                  </a:lnTo>
                  <a:lnTo>
                    <a:pt x="1326" y="465"/>
                  </a:lnTo>
                  <a:lnTo>
                    <a:pt x="1300" y="399"/>
                  </a:lnTo>
                  <a:lnTo>
                    <a:pt x="1268" y="336"/>
                  </a:lnTo>
                  <a:lnTo>
                    <a:pt x="1229" y="278"/>
                  </a:lnTo>
                  <a:lnTo>
                    <a:pt x="1185" y="224"/>
                  </a:lnTo>
                  <a:lnTo>
                    <a:pt x="1136" y="175"/>
                  </a:lnTo>
                  <a:lnTo>
                    <a:pt x="1082" y="131"/>
                  </a:lnTo>
                  <a:lnTo>
                    <a:pt x="1023" y="92"/>
                  </a:lnTo>
                  <a:lnTo>
                    <a:pt x="961" y="60"/>
                  </a:lnTo>
                  <a:lnTo>
                    <a:pt x="895" y="34"/>
                  </a:lnTo>
                  <a:lnTo>
                    <a:pt x="826" y="15"/>
                  </a:lnTo>
                  <a:lnTo>
                    <a:pt x="754" y="4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10208" y="943"/>
              <a:ext cx="104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Americas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 23%</a:t>
              </a:r>
              <a:endPara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Text Box 19"/>
            <p:cNvSpPr txBox="1">
              <a:spLocks noChangeArrowheads="1"/>
            </p:cNvSpPr>
            <p:nvPr/>
          </p:nvSpPr>
          <p:spPr bwMode="auto">
            <a:xfrm>
              <a:off x="13653" y="924"/>
              <a:ext cx="89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Europe</a:t>
              </a:r>
              <a:r>
                <a:rPr kumimoji="0" lang="ru-RU" sz="28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 39%</a:t>
              </a:r>
              <a:endPara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Text Box 20"/>
            <p:cNvSpPr txBox="1">
              <a:spLocks noChangeArrowheads="1"/>
            </p:cNvSpPr>
            <p:nvPr/>
          </p:nvSpPr>
          <p:spPr bwMode="auto">
            <a:xfrm>
              <a:off x="11964" y="1435"/>
              <a:ext cx="96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38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Receipts</a:t>
              </a:r>
              <a:endParaRPr kumimoji="0" lang="ru-RU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9424" y="2051"/>
              <a:ext cx="177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Asia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and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the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sz="2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Pacific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 30%</a:t>
              </a:r>
              <a:endPara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907704" y="1556792"/>
            <a:ext cx="239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5"/>
              </a:spcBef>
              <a:spcAft>
                <a:spcPts val="1000"/>
              </a:spcAft>
            </a:pPr>
            <a:r>
              <a:rPr lang="es-E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Middle East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5%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292080" y="1340768"/>
            <a:ext cx="163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Africa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2004</TotalTime>
  <Words>1940</Words>
  <Application>Microsoft Office PowerPoint</Application>
  <PresentationFormat>Экран (4:3)</PresentationFormat>
  <Paragraphs>502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Воздушный поток</vt:lpstr>
      <vt:lpstr>1_Оформление по умолчанию</vt:lpstr>
      <vt:lpstr>Международный туризм Пространственное развитие</vt:lpstr>
      <vt:lpstr>1. Туризм с целью отдыха и развлечения 2. Лечебно-оздоровительный туризм   3. Спортивный туризм 4. Культурно-познавательный туризм 5. Деловой туризм 6. Образовательный туризм 7. Промышленный (индустриальный) туризм 8. Экологический туризм 9. Сельский туризм 10. Религиозный туризм 11. Гастрономический туризм 12. Событийный туризм        </vt:lpstr>
      <vt:lpstr>Презентация PowerPoint</vt:lpstr>
      <vt:lpstr>Презентация PowerPoint</vt:lpstr>
      <vt:lpstr>Презентация PowerPoint</vt:lpstr>
      <vt:lpstr>Презентация PowerPoint</vt:lpstr>
      <vt:lpstr>Туристские макрорегионы в 2018 г.  Изменение количества прибытий</vt:lpstr>
      <vt:lpstr>Международные туристские прибытия по регионам (1950-2010 гг. и прогноз до 2030 г.)</vt:lpstr>
      <vt:lpstr>Презентация PowerPoint</vt:lpstr>
      <vt:lpstr>Топ -10 стран по количеству туристских поездок</vt:lpstr>
      <vt:lpstr>Топ-10 стран по доходам от туризма (с топ-10 по прибытиям совпадают 8 из 10)</vt:lpstr>
      <vt:lpstr>Рейтинг стран по развитию сектора туризма и путешествий </vt:lpstr>
      <vt:lpstr>Географические закономерности развития мирового туристского рынка</vt:lpstr>
      <vt:lpstr>Факторы, определяющие развитие туризма </vt:lpstr>
      <vt:lpstr>Географическое положение Качественная оценка </vt:lpstr>
      <vt:lpstr>Общественно-исторический фактор (на примере Европейского региона) Качественная оценка </vt:lpstr>
      <vt:lpstr>Природные факторы Качественная и количественная оценка</vt:lpstr>
      <vt:lpstr>Примеры оценки Оценка территории для горнолыжного отдыха</vt:lpstr>
      <vt:lpstr>Примеры оценки Оценка территории для пляжного отдыха</vt:lpstr>
      <vt:lpstr>Оценка территории для рекреации на  открытом воздухе</vt:lpstr>
      <vt:lpstr>Презентация PowerPoint</vt:lpstr>
      <vt:lpstr>Презентация PowerPoint</vt:lpstr>
      <vt:lpstr>Инфраструктурные факторы Количественная и качественная оценка  Развитие всех видов транспорта Развитие чартерных и низкобюджетных авиаперевозок Наличие высокоскоростного железнодорожного сообщения Развитие морского и речного транспорта Развитие автобанов и придорожной инфраструктуры Развитие гостиничных предприятий и иных средств размещения Наличие предприятий питаний различных кухонь </vt:lpstr>
      <vt:lpstr>Культурно-исторические факторы Количественная и качественная оценка </vt:lpstr>
      <vt:lpstr>Презентация PowerPoint</vt:lpstr>
      <vt:lpstr>Презентация PowerPoint</vt:lpstr>
      <vt:lpstr>Принципы выделения цивилизационных регионов </vt:lpstr>
      <vt:lpstr>Презентация PowerPoint</vt:lpstr>
      <vt:lpstr>Этнокультурные регионы мира  А.А. Лобжанидзе, Д.В. Заяц. Этнокультурные регионы мира. Учебное пособие. М.: Прометей, 2013.</vt:lpstr>
      <vt:lpstr>Этнокультурные регионы мира  А.А. Лобжанидзе, Д.В. Заяц. Этнокультурные регионы мира. Учебное пособие. М.: Прометей, 2013.</vt:lpstr>
      <vt:lpstr>Карта религий мира</vt:lpstr>
      <vt:lpstr>16 ноября 1972 года на 17-й сессии Генеральной конференции ЮНЕСКО была принята «Конвенция об охране всемирного культурного и природного наследия» </vt:lpstr>
      <vt:lpstr>Культурные критерии  </vt:lpstr>
      <vt:lpstr>Презентация PowerPoint</vt:lpstr>
      <vt:lpstr> Балльная оценка аттрактивности и возможности использования памятников и памятных мест:</vt:lpstr>
      <vt:lpstr>Балльная оценка аттрактивности и возможности использования памятников и памятных мест:</vt:lpstr>
      <vt:lpstr>Страны-лидеры по количеству объектов Всемирного наследия ЮНЕСКО</vt:lpstr>
      <vt:lpstr>Геополитические факторы  (на примере Европы) Качественная оценка </vt:lpstr>
      <vt:lpstr>Презентация PowerPoint</vt:lpstr>
      <vt:lpstr>Рыночные факторы Количественная и качественная оценка</vt:lpstr>
      <vt:lpstr>Инновационные факторы Качественная и количественная оценка</vt:lpstr>
      <vt:lpstr>Презентация PowerPoint</vt:lpstr>
      <vt:lpstr>Туризм с целью отдыха и развлечений</vt:lpstr>
      <vt:lpstr>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Туризм в Европейском регионе</dc:title>
  <dc:creator>user</dc:creator>
  <cp:lastModifiedBy>Alexander Kudakaev</cp:lastModifiedBy>
  <cp:revision>139</cp:revision>
  <dcterms:created xsi:type="dcterms:W3CDTF">2015-03-03T17:47:48Z</dcterms:created>
  <dcterms:modified xsi:type="dcterms:W3CDTF">2020-03-25T10:49:24Z</dcterms:modified>
</cp:coreProperties>
</file>