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3" r:id="rId2"/>
    <p:sldId id="278" r:id="rId3"/>
    <p:sldId id="302" r:id="rId4"/>
    <p:sldId id="287" r:id="rId5"/>
    <p:sldId id="306" r:id="rId6"/>
    <p:sldId id="263" r:id="rId7"/>
    <p:sldId id="303" r:id="rId8"/>
    <p:sldId id="301" r:id="rId9"/>
    <p:sldId id="285" r:id="rId10"/>
    <p:sldId id="308" r:id="rId11"/>
    <p:sldId id="316" r:id="rId12"/>
    <p:sldId id="309" r:id="rId13"/>
    <p:sldId id="317" r:id="rId14"/>
    <p:sldId id="318" r:id="rId15"/>
    <p:sldId id="283" r:id="rId16"/>
    <p:sldId id="300" r:id="rId17"/>
    <p:sldId id="310" r:id="rId18"/>
    <p:sldId id="311" r:id="rId19"/>
    <p:sldId id="297" r:id="rId20"/>
    <p:sldId id="312" r:id="rId21"/>
    <p:sldId id="313" r:id="rId22"/>
    <p:sldId id="314" r:id="rId23"/>
    <p:sldId id="30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4271"/>
    <a:srgbClr val="15BB9F"/>
    <a:srgbClr val="20E6C5"/>
    <a:srgbClr val="A0A08C"/>
    <a:srgbClr val="0E23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660"/>
  </p:normalViewPr>
  <p:slideViewPr>
    <p:cSldViewPr>
      <p:cViewPr>
        <p:scale>
          <a:sx n="91" d="100"/>
          <a:sy n="91" d="100"/>
        </p:scale>
        <p:origin x="-1200" y="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BD6C0-3EA0-4EEB-A180-755DA2F73C9F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47DAC-5A40-46A9-80E1-1A6DD20EE2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337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D1909C-44CB-4B47-9B69-87E857798D47}" type="slidenum">
              <a:rPr lang="ru-RU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F4D-51EB-AC43-8D46-4E3FC1DC3A47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949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F4D-51EB-AC43-8D46-4E3FC1DC3A47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949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F4D-51EB-AC43-8D46-4E3FC1DC3A47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949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F4D-51EB-AC43-8D46-4E3FC1DC3A47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949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F4D-51EB-AC43-8D46-4E3FC1DC3A47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9493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F4D-51EB-AC43-8D46-4E3FC1DC3A47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9493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F4D-51EB-AC43-8D46-4E3FC1DC3A47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949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F4D-51EB-AC43-8D46-4E3FC1DC3A47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9493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F4D-51EB-AC43-8D46-4E3FC1DC3A47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9493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F4D-51EB-AC43-8D46-4E3FC1DC3A47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949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F4D-51EB-AC43-8D46-4E3FC1DC3A47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9493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F4D-51EB-AC43-8D46-4E3FC1DC3A47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9493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F4D-51EB-AC43-8D46-4E3FC1DC3A47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9493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F4D-51EB-AC43-8D46-4E3FC1DC3A47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949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F4D-51EB-AC43-8D46-4E3FC1DC3A47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949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F4D-51EB-AC43-8D46-4E3FC1DC3A47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949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F4D-51EB-AC43-8D46-4E3FC1DC3A47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949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F4D-51EB-AC43-8D46-4E3FC1DC3A47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949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F4D-51EB-AC43-8D46-4E3FC1DC3A47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949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F4D-51EB-AC43-8D46-4E3FC1DC3A4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949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D8F4D-51EB-AC43-8D46-4E3FC1DC3A47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949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CEF77-F5BD-46C4-B946-26ABD7BE811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6655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andex.ru/video/preview/?filmId=1345453712464335534&amp;text=&#1050;&#1080;&#1090;&#1072;&#1081;+&#1074;&#1087;&#1077;&#1088;&#1074;&#1099;&#1077;+&#1074;+&#1080;&#1089;&#1090;&#1086;&#1088;&#1080;&#1080;+&#1089;&#1084;&#1086;&#1075;+&#1076;&#1086;&#1073;&#1099;&#1090;&#1100;+&#1075;&#1086;&#1088;&#1102;&#1095;&#1080;&#1081;+&#1083;&#1105;&#1076;,+&#1058;&#1040;&#1057;&#1057;+" TargetMode="External"/><Relationship Id="rId5" Type="http://schemas.openxmlformats.org/officeDocument/2006/relationships/hyperlink" Target="https://yandex.ru/video/preview/?filmId=12190937241873103608&amp;from=tabbar&amp;parent-reqid=1584604553062442-167727495710571267146702-sas4-3064&amp;text=&#1075;&#1072;&#1079;&#1086;&#1075;&#1080;&#1076;&#1088;&#1072;&#1090;&#1099;" TargetMode="External"/><Relationship Id="rId4" Type="http://schemas.openxmlformats.org/officeDocument/2006/relationships/hyperlink" Target="https://yandex.ru/video/preview/?filmId=10502445865510288592&amp;from=tabbar&amp;reqid=1584616083373882-922167668908367412030405-man2-6857-V&amp;text=Discovery,+&#1075;&#1080;&#1076;&#1088;&#1072;&#1090;&#1099;+&#1084;&#1077;&#1090;&#1072;&#1085;&#1072;,+energyeduc128.mp4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andex.ru/video/preview/?filmId=10552245134817761043&amp;from=tabbar&amp;reqid=1584616083373882-922167668908367412030405-man2-6857-V&amp;text=Discovery,+&#1075;&#1080;&#1076;&#1088;&#1072;&#1090;&#1099;+&#1084;&#1077;&#1090;&#1072;&#1085;&#1072;,+energyeduc128.mp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40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9542" y="1924943"/>
            <a:ext cx="8784976" cy="1470025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ГАЗОГИДРАТЫ МЕТАНА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– практически неисчерпаемый источник углеводородов на Земле, для которых пока не разработаны способы рентабельной добычи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sz="3200" b="1" dirty="0" smtClean="0">
                <a:solidFill>
                  <a:schemeClr val="bg1"/>
                </a:solidFill>
              </a:rPr>
              <a:t>(из цикла лекций «Современная </a:t>
            </a:r>
            <a:r>
              <a:rPr lang="ru-RU" sz="3200" b="1" dirty="0" err="1" smtClean="0">
                <a:solidFill>
                  <a:schemeClr val="bg1"/>
                </a:solidFill>
              </a:rPr>
              <a:t>энергосреда</a:t>
            </a:r>
            <a:r>
              <a:rPr lang="ru-RU" sz="3200" b="1" dirty="0" smtClean="0">
                <a:solidFill>
                  <a:schemeClr val="bg1"/>
                </a:solidFill>
              </a:rPr>
              <a:t>»)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205" y="5733256"/>
            <a:ext cx="8712968" cy="96051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i="1" dirty="0" smtClean="0">
                <a:solidFill>
                  <a:schemeClr val="bg1"/>
                </a:solidFill>
              </a:rPr>
              <a:t>Ю.П. Ампилов, профессор, доктор физ.-мат. наук,</a:t>
            </a:r>
          </a:p>
          <a:p>
            <a:pPr algn="l"/>
            <a:r>
              <a:rPr lang="ru-RU" i="1" dirty="0" smtClean="0">
                <a:solidFill>
                  <a:schemeClr val="bg1"/>
                </a:solidFill>
              </a:rPr>
              <a:t> заслуженный деятель науки РФ</a:t>
            </a:r>
            <a:endParaRPr lang="ru-RU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4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C:\Users\Asus\Desktop\для Яны\ms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96" y="86056"/>
            <a:ext cx="699850" cy="70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>
            <a:spLocks/>
          </p:cNvSpPr>
          <p:nvPr/>
        </p:nvSpPr>
        <p:spPr bwMode="auto">
          <a:xfrm>
            <a:off x="247428" y="260648"/>
            <a:ext cx="9144000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40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endParaRPr lang="ru-RU" sz="36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r>
              <a:rPr lang="ru-RU" sz="2400" b="1" dirty="0">
                <a:solidFill>
                  <a:schemeClr val="accent1"/>
                </a:solidFill>
                <a:cs typeface="Times New Roman" charset="0"/>
              </a:rPr>
              <a:t/>
            </a:r>
            <a:br>
              <a:rPr lang="ru-RU" sz="2400" b="1" dirty="0">
                <a:solidFill>
                  <a:schemeClr val="accent1"/>
                </a:solidFill>
                <a:cs typeface="Times New Roman" charset="0"/>
              </a:rPr>
            </a:br>
            <a:endParaRPr lang="ru-RU" sz="3200" dirty="0">
              <a:solidFill>
                <a:schemeClr val="accent1"/>
              </a:solidFill>
              <a:cs typeface="Times New Roman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Методы обнаружения морских залежей газогидратов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478112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«побочный» продукт морской Сейсморазведки </a:t>
            </a:r>
            <a:r>
              <a:rPr lang="en-US" dirty="0" smtClean="0"/>
              <a:t>2D – 3D</a:t>
            </a:r>
            <a:r>
              <a:rPr lang="ru-RU" dirty="0" smtClean="0"/>
              <a:t> (10-100 Гц), рассчитанной на большие глубины</a:t>
            </a:r>
          </a:p>
          <a:p>
            <a:r>
              <a:rPr lang="ru-RU" dirty="0" smtClean="0"/>
              <a:t>Специализированная высокочастотная морская </a:t>
            </a:r>
            <a:r>
              <a:rPr lang="ru-RU" dirty="0" err="1" smtClean="0"/>
              <a:t>сейсмоакустика</a:t>
            </a:r>
            <a:r>
              <a:rPr lang="ru-RU" dirty="0" smtClean="0"/>
              <a:t> (200 – 1500 Гц) для исследования придонных осадков</a:t>
            </a:r>
            <a:r>
              <a:rPr lang="en-US" dirty="0" smtClean="0"/>
              <a:t> </a:t>
            </a:r>
            <a:endParaRPr lang="ru-RU" dirty="0" smtClean="0"/>
          </a:p>
          <a:p>
            <a:r>
              <a:rPr lang="ru-RU" dirty="0" smtClean="0"/>
              <a:t>Другие геофизические методы: электромагнитные измерения, локаторы бокового обзора и т.п.</a:t>
            </a:r>
          </a:p>
          <a:p>
            <a:r>
              <a:rPr lang="ru-RU" dirty="0" smtClean="0"/>
              <a:t>Донное опробование и неглубокое бурение инженерных скважин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518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C:\Users\Asus\Desktop\для Яны\ms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96" y="86056"/>
            <a:ext cx="699850" cy="70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>
            <a:spLocks/>
          </p:cNvSpPr>
          <p:nvPr/>
        </p:nvSpPr>
        <p:spPr bwMode="auto">
          <a:xfrm>
            <a:off x="247428" y="260648"/>
            <a:ext cx="9144000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40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endParaRPr lang="ru-RU" sz="36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r>
              <a:rPr lang="ru-RU" sz="2400" b="1" dirty="0">
                <a:solidFill>
                  <a:schemeClr val="accent1"/>
                </a:solidFill>
                <a:cs typeface="Times New Roman" charset="0"/>
              </a:rPr>
              <a:t/>
            </a:r>
            <a:br>
              <a:rPr lang="ru-RU" sz="2400" b="1" dirty="0">
                <a:solidFill>
                  <a:schemeClr val="accent1"/>
                </a:solidFill>
                <a:cs typeface="Times New Roman" charset="0"/>
              </a:rPr>
            </a:br>
            <a:endParaRPr lang="ru-RU" sz="3200" dirty="0">
              <a:solidFill>
                <a:schemeClr val="accent1"/>
              </a:solidFill>
              <a:cs typeface="Times New Roman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6461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Газогидраты на батиметрических картах и  </a:t>
            </a:r>
            <a:r>
              <a:rPr lang="ru-RU" sz="4000" b="1" dirty="0" err="1" smtClean="0">
                <a:solidFill>
                  <a:srgbClr val="0070C0"/>
                </a:solidFill>
              </a:rPr>
              <a:t>сейсмозаписях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2" t="19981" r="2521" b="45445"/>
          <a:stretch/>
        </p:blipFill>
        <p:spPr>
          <a:xfrm>
            <a:off x="3203848" y="5157192"/>
            <a:ext cx="5395162" cy="15346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2" t="8661" r="8809" b="49577"/>
          <a:stretch/>
        </p:blipFill>
        <p:spPr>
          <a:xfrm>
            <a:off x="107504" y="1283578"/>
            <a:ext cx="4892311" cy="38016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748" y="2708920"/>
            <a:ext cx="3989919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4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C:\Users\Asus\Desktop\для Яны\ms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96" y="86056"/>
            <a:ext cx="699850" cy="70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>
            <a:spLocks/>
          </p:cNvSpPr>
          <p:nvPr/>
        </p:nvSpPr>
        <p:spPr bwMode="auto">
          <a:xfrm>
            <a:off x="247428" y="260648"/>
            <a:ext cx="9144000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40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endParaRPr lang="ru-RU" sz="36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r>
              <a:rPr lang="ru-RU" sz="2400" b="1" dirty="0">
                <a:solidFill>
                  <a:schemeClr val="accent1"/>
                </a:solidFill>
                <a:cs typeface="Times New Roman" charset="0"/>
              </a:rPr>
              <a:t/>
            </a:r>
            <a:br>
              <a:rPr lang="ru-RU" sz="2400" b="1" dirty="0">
                <a:solidFill>
                  <a:schemeClr val="accent1"/>
                </a:solidFill>
                <a:cs typeface="Times New Roman" charset="0"/>
              </a:rPr>
            </a:br>
            <a:endParaRPr lang="ru-RU" sz="3200" dirty="0">
              <a:solidFill>
                <a:schemeClr val="accent1"/>
              </a:solidFill>
              <a:cs typeface="Times New Roman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117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Возможные способы добычи газа из гидратов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t="11983" r="9922" b="15257"/>
          <a:stretch/>
        </p:blipFill>
        <p:spPr bwMode="auto">
          <a:xfrm>
            <a:off x="-36512" y="1467863"/>
            <a:ext cx="9180512" cy="520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48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C:\Users\Asus\Desktop\для Яны\ms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96" y="86056"/>
            <a:ext cx="699850" cy="70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663" y="47526"/>
            <a:ext cx="925323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  <a:cs typeface="Times New Roman" charset="0"/>
              </a:rPr>
              <a:t>Разработка газогидратной залежи </a:t>
            </a:r>
          </a:p>
          <a:p>
            <a:pPr algn="ctr"/>
            <a:r>
              <a:rPr lang="ru-RU" sz="3200" b="1" dirty="0" smtClean="0">
                <a:solidFill>
                  <a:schemeClr val="accent1"/>
                </a:solidFill>
                <a:cs typeface="Times New Roman" charset="0"/>
              </a:rPr>
              <a:t>в России на </a:t>
            </a:r>
            <a:r>
              <a:rPr lang="ru-RU" sz="3200" b="1" dirty="0" err="1" smtClean="0">
                <a:solidFill>
                  <a:schemeClr val="accent1"/>
                </a:solidFill>
                <a:cs typeface="Times New Roman" charset="0"/>
              </a:rPr>
              <a:t>Мессояхском</a:t>
            </a:r>
            <a:r>
              <a:rPr lang="ru-RU" sz="3200" b="1" dirty="0" smtClean="0">
                <a:solidFill>
                  <a:schemeClr val="accent1"/>
                </a:solidFill>
                <a:cs typeface="Times New Roman" charset="0"/>
              </a:rPr>
              <a:t> месторождении с 1970 г.</a:t>
            </a:r>
            <a:endParaRPr lang="ru-RU" sz="32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79" y="1121212"/>
            <a:ext cx="4144875" cy="33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30824"/>
            <a:ext cx="6542503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96751"/>
            <a:ext cx="2952328" cy="378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520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C:\Users\Asus\Desktop\для Яны\ms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96" y="86056"/>
            <a:ext cx="699850" cy="70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663" y="47526"/>
            <a:ext cx="925323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  <a:cs typeface="Times New Roman" charset="0"/>
              </a:rPr>
              <a:t>Разработка газогидратной залежи </a:t>
            </a:r>
          </a:p>
          <a:p>
            <a:pPr algn="ctr"/>
            <a:r>
              <a:rPr lang="ru-RU" sz="3200" b="1" dirty="0" smtClean="0">
                <a:solidFill>
                  <a:schemeClr val="accent1"/>
                </a:solidFill>
                <a:cs typeface="Times New Roman" charset="0"/>
              </a:rPr>
              <a:t>в России на </a:t>
            </a:r>
            <a:r>
              <a:rPr lang="ru-RU" sz="3200" b="1" dirty="0" err="1" smtClean="0">
                <a:solidFill>
                  <a:schemeClr val="accent1"/>
                </a:solidFill>
                <a:cs typeface="Times New Roman" charset="0"/>
              </a:rPr>
              <a:t>Мессояхском</a:t>
            </a:r>
            <a:r>
              <a:rPr lang="ru-RU" sz="3200" b="1" dirty="0" smtClean="0">
                <a:solidFill>
                  <a:schemeClr val="accent1"/>
                </a:solidFill>
                <a:cs typeface="Times New Roman" charset="0"/>
              </a:rPr>
              <a:t> месторождении с 1970 г.</a:t>
            </a:r>
            <a:endParaRPr lang="ru-RU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0" t="12910" r="13106" b="23336"/>
          <a:stretch/>
        </p:blipFill>
        <p:spPr bwMode="auto">
          <a:xfrm>
            <a:off x="2747560" y="3149334"/>
            <a:ext cx="6238716" cy="361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9" y="1090021"/>
            <a:ext cx="3511899" cy="233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829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C:\Users\Asus\Desktop\для Яны\ms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96" y="86056"/>
            <a:ext cx="699850" cy="70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>
            <a:spLocks/>
          </p:cNvSpPr>
          <p:nvPr/>
        </p:nvSpPr>
        <p:spPr bwMode="auto">
          <a:xfrm>
            <a:off x="247428" y="260648"/>
            <a:ext cx="9144000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40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endParaRPr lang="ru-RU" sz="36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r>
              <a:rPr lang="ru-RU" sz="2400" b="1" dirty="0">
                <a:solidFill>
                  <a:schemeClr val="accent1"/>
                </a:solidFill>
                <a:cs typeface="Times New Roman" charset="0"/>
              </a:rPr>
              <a:t/>
            </a:r>
            <a:br>
              <a:rPr lang="ru-RU" sz="2400" b="1" dirty="0">
                <a:solidFill>
                  <a:schemeClr val="accent1"/>
                </a:solidFill>
                <a:cs typeface="Times New Roman" charset="0"/>
              </a:rPr>
            </a:br>
            <a:endParaRPr lang="ru-RU" sz="3200" dirty="0">
              <a:solidFill>
                <a:schemeClr val="accent1"/>
              </a:solidFill>
              <a:cs typeface="Times New Roman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46" y="1110516"/>
            <a:ext cx="7164946" cy="573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/>
          </p:cNvSpPr>
          <p:nvPr/>
        </p:nvSpPr>
        <p:spPr bwMode="auto">
          <a:xfrm>
            <a:off x="755577" y="400274"/>
            <a:ext cx="8388424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36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r>
              <a:rPr lang="ru-RU" sz="3600" b="1" dirty="0" smtClean="0">
                <a:solidFill>
                  <a:schemeClr val="accent1"/>
                </a:solidFill>
                <a:cs typeface="Times New Roman" charset="0"/>
              </a:rPr>
              <a:t>Один из гипотетических вариантов добычи (вытеснение углекислым газом)</a:t>
            </a:r>
            <a:endParaRPr lang="ru-RU" sz="36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r>
              <a:rPr lang="ru-RU" sz="3600" b="1" dirty="0">
                <a:solidFill>
                  <a:schemeClr val="accent1"/>
                </a:solidFill>
                <a:cs typeface="Times New Roman" charset="0"/>
              </a:rPr>
              <a:t/>
            </a:r>
            <a:br>
              <a:rPr lang="ru-RU" sz="3600" b="1" dirty="0">
                <a:solidFill>
                  <a:schemeClr val="accent1"/>
                </a:solidFill>
                <a:cs typeface="Times New Roman" charset="0"/>
              </a:rPr>
            </a:br>
            <a:endParaRPr lang="ru-RU" sz="3600" dirty="0">
              <a:solidFill>
                <a:schemeClr val="accent1"/>
              </a:solidFill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20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C:\Users\Asus\Desktop\для Яны\ms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96" y="86056"/>
            <a:ext cx="699850" cy="70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>
            <a:spLocks/>
          </p:cNvSpPr>
          <p:nvPr/>
        </p:nvSpPr>
        <p:spPr bwMode="auto">
          <a:xfrm>
            <a:off x="247428" y="260648"/>
            <a:ext cx="9144000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40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endParaRPr lang="ru-RU" sz="36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r>
              <a:rPr lang="ru-RU" sz="2400" b="1" dirty="0">
                <a:solidFill>
                  <a:schemeClr val="accent1"/>
                </a:solidFill>
                <a:cs typeface="Times New Roman" charset="0"/>
              </a:rPr>
              <a:t/>
            </a:r>
            <a:br>
              <a:rPr lang="ru-RU" sz="2400" b="1" dirty="0">
                <a:solidFill>
                  <a:schemeClr val="accent1"/>
                </a:solidFill>
                <a:cs typeface="Times New Roman" charset="0"/>
              </a:rPr>
            </a:br>
            <a:endParaRPr lang="ru-RU" sz="3200" dirty="0">
              <a:solidFill>
                <a:schemeClr val="accent1"/>
              </a:solidFill>
              <a:cs typeface="Times New Roman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238" y="104775"/>
            <a:ext cx="4286250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/>
          </p:cNvSpPr>
          <p:nvPr/>
        </p:nvSpPr>
        <p:spPr bwMode="auto">
          <a:xfrm>
            <a:off x="0" y="2776538"/>
            <a:ext cx="4572000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40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r>
              <a:rPr lang="ru-RU" sz="4000" b="1" dirty="0" smtClean="0">
                <a:solidFill>
                  <a:schemeClr val="accent1"/>
                </a:solidFill>
                <a:cs typeface="Times New Roman" charset="0"/>
              </a:rPr>
              <a:t>Один из гипотетических вариантов морской добычи </a:t>
            </a:r>
          </a:p>
          <a:p>
            <a:pPr algn="ctr"/>
            <a:r>
              <a:rPr lang="ru-RU" sz="3200" b="1" dirty="0" smtClean="0">
                <a:solidFill>
                  <a:schemeClr val="accent1"/>
                </a:solidFill>
                <a:cs typeface="Times New Roman" charset="0"/>
              </a:rPr>
              <a:t>(закачка соляного раствора – подогретой морской воды)</a:t>
            </a:r>
            <a:endParaRPr lang="ru-RU" sz="32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r>
              <a:rPr lang="ru-RU" sz="2400" b="1" dirty="0">
                <a:solidFill>
                  <a:schemeClr val="accent1"/>
                </a:solidFill>
                <a:cs typeface="Times New Roman" charset="0"/>
              </a:rPr>
              <a:t/>
            </a:r>
            <a:br>
              <a:rPr lang="ru-RU" sz="2400" b="1" dirty="0">
                <a:solidFill>
                  <a:schemeClr val="accent1"/>
                </a:solidFill>
                <a:cs typeface="Times New Roman" charset="0"/>
              </a:rPr>
            </a:br>
            <a:endParaRPr lang="ru-RU" sz="3200" dirty="0">
              <a:solidFill>
                <a:schemeClr val="accent1"/>
              </a:solidFill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61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C:\Users\Asus\Desktop\для Яны\ms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96" y="86056"/>
            <a:ext cx="699850" cy="70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>
            <a:spLocks/>
          </p:cNvSpPr>
          <p:nvPr/>
        </p:nvSpPr>
        <p:spPr bwMode="auto">
          <a:xfrm>
            <a:off x="247428" y="260648"/>
            <a:ext cx="9144000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40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endParaRPr lang="ru-RU" sz="36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r>
              <a:rPr lang="ru-RU" sz="2400" b="1" dirty="0">
                <a:solidFill>
                  <a:schemeClr val="accent1"/>
                </a:solidFill>
                <a:cs typeface="Times New Roman" charset="0"/>
              </a:rPr>
              <a:t/>
            </a:r>
            <a:br>
              <a:rPr lang="ru-RU" sz="2400" b="1" dirty="0">
                <a:solidFill>
                  <a:schemeClr val="accent1"/>
                </a:solidFill>
                <a:cs typeface="Times New Roman" charset="0"/>
              </a:rPr>
            </a:br>
            <a:endParaRPr lang="ru-RU" sz="3200" dirty="0">
              <a:solidFill>
                <a:schemeClr val="accent1"/>
              </a:solidFill>
              <a:cs typeface="Times New Roman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Стадии развития технологий добычи метана из гидратов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5" t="21873" r="14555" b="13255"/>
          <a:stretch/>
        </p:blipFill>
        <p:spPr bwMode="auto">
          <a:xfrm>
            <a:off x="329716" y="1340767"/>
            <a:ext cx="8562764" cy="528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3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C:\Users\Asus\Desktop\для Яны\ms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96" y="86056"/>
            <a:ext cx="699850" cy="70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>
            <a:spLocks/>
          </p:cNvSpPr>
          <p:nvPr/>
        </p:nvSpPr>
        <p:spPr bwMode="auto">
          <a:xfrm>
            <a:off x="247428" y="260648"/>
            <a:ext cx="9144000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40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endParaRPr lang="ru-RU" sz="36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r>
              <a:rPr lang="ru-RU" sz="2400" b="1" dirty="0">
                <a:solidFill>
                  <a:schemeClr val="accent1"/>
                </a:solidFill>
                <a:cs typeface="Times New Roman" charset="0"/>
              </a:rPr>
              <a:t/>
            </a:r>
            <a:br>
              <a:rPr lang="ru-RU" sz="2400" b="1" dirty="0">
                <a:solidFill>
                  <a:schemeClr val="accent1"/>
                </a:solidFill>
                <a:cs typeface="Times New Roman" charset="0"/>
              </a:rPr>
            </a:br>
            <a:endParaRPr lang="ru-RU" sz="3200" dirty="0">
              <a:solidFill>
                <a:schemeClr val="accent1"/>
              </a:solidFill>
              <a:cs typeface="Times New Roman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96597"/>
            <a:ext cx="5544616" cy="1244171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Примеры исследовательских проектов газогидратов и их опытной добычи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9" t="10395" r="18099" b="11809"/>
          <a:stretch/>
        </p:blipFill>
        <p:spPr bwMode="auto">
          <a:xfrm>
            <a:off x="467545" y="1529351"/>
            <a:ext cx="7776863" cy="463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>
            <a:spLocks/>
          </p:cNvSpPr>
          <p:nvPr/>
        </p:nvSpPr>
        <p:spPr bwMode="auto">
          <a:xfrm>
            <a:off x="-17679" y="5805264"/>
            <a:ext cx="9328303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2600" b="1" dirty="0">
              <a:solidFill>
                <a:srgbClr val="FF0000"/>
              </a:solidFill>
              <a:cs typeface="Times New Roman" charset="0"/>
            </a:endParaRPr>
          </a:p>
          <a:p>
            <a:pPr algn="ctr"/>
            <a:endParaRPr lang="ru-RU" sz="2600" b="1" dirty="0" smtClean="0">
              <a:solidFill>
                <a:srgbClr val="FF0000"/>
              </a:solidFill>
              <a:cs typeface="Times New Roman" charset="0"/>
            </a:endParaRPr>
          </a:p>
          <a:p>
            <a:pPr algn="ctr"/>
            <a:endParaRPr lang="ru-RU" sz="2600" b="1" dirty="0">
              <a:solidFill>
                <a:srgbClr val="FF0000"/>
              </a:solidFill>
              <a:cs typeface="Times New Roman" charset="0"/>
            </a:endParaRPr>
          </a:p>
          <a:p>
            <a:pPr algn="ctr"/>
            <a:r>
              <a:rPr lang="ru-RU" sz="2600" b="1" dirty="0" smtClean="0">
                <a:solidFill>
                  <a:srgbClr val="FF0000"/>
                </a:solidFill>
                <a:cs typeface="Times New Roman" charset="0"/>
              </a:rPr>
              <a:t>В 2017 году всех удивили китайцы, добыв  рекордное количество метана из гидратов в Южно-Китайском море</a:t>
            </a:r>
            <a:endParaRPr lang="ru-RU" sz="2600" b="1" dirty="0">
              <a:solidFill>
                <a:srgbClr val="FF0000"/>
              </a:solidFill>
              <a:cs typeface="Times New Roman" charset="0"/>
            </a:endParaRPr>
          </a:p>
          <a:p>
            <a:pPr algn="ctr"/>
            <a:r>
              <a:rPr lang="ru-RU" sz="2600" b="1" dirty="0">
                <a:solidFill>
                  <a:srgbClr val="FF0000"/>
                </a:solidFill>
                <a:cs typeface="Times New Roman" charset="0"/>
              </a:rPr>
              <a:t/>
            </a:r>
            <a:br>
              <a:rPr lang="ru-RU" sz="2600" b="1" dirty="0">
                <a:solidFill>
                  <a:srgbClr val="FF0000"/>
                </a:solidFill>
                <a:cs typeface="Times New Roman" charset="0"/>
              </a:rPr>
            </a:br>
            <a:endParaRPr lang="ru-RU" sz="2600" dirty="0">
              <a:solidFill>
                <a:srgbClr val="FF0000"/>
              </a:solidFill>
              <a:cs typeface="Times New Roman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" t="16023" r="46248" b="23574"/>
          <a:stretch/>
        </p:blipFill>
        <p:spPr bwMode="auto">
          <a:xfrm>
            <a:off x="6659743" y="-5350"/>
            <a:ext cx="2448761" cy="149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557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C:\Users\Asus\Desktop\для Яны\ms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96" y="86056"/>
            <a:ext cx="699850" cy="70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497" y="819033"/>
            <a:ext cx="88569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/>
                </a:solidFill>
                <a:cs typeface="Times New Roman" charset="0"/>
              </a:rPr>
              <a:t>ВИДЕОРОЛИКИ №№3,4 и 5</a:t>
            </a:r>
          </a:p>
          <a:p>
            <a:pPr algn="ctr"/>
            <a:r>
              <a:rPr lang="ru-RU" sz="2400" b="1" dirty="0" smtClean="0">
                <a:solidFill>
                  <a:schemeClr val="accent1"/>
                </a:solidFill>
                <a:cs typeface="Times New Roman" charset="0"/>
              </a:rPr>
              <a:t>О ФЕНОМЕНЕ</a:t>
            </a:r>
            <a:r>
              <a:rPr lang="en-US" sz="2400" b="1" dirty="0" smtClean="0">
                <a:solidFill>
                  <a:schemeClr val="accent1"/>
                </a:solidFill>
                <a:cs typeface="Times New Roman" charset="0"/>
              </a:rPr>
              <a:t> </a:t>
            </a:r>
            <a:r>
              <a:rPr lang="ru-RU" sz="2400" b="1" dirty="0" smtClean="0">
                <a:solidFill>
                  <a:schemeClr val="accent1"/>
                </a:solidFill>
                <a:cs typeface="Times New Roman" charset="0"/>
              </a:rPr>
              <a:t>С ОПЫТНОЙ ДОБЫЧЕЙ ГАЗОГИДРАТОВ ПОД МОРСКИМ ДНОМ В ЯПОНИИ (2013 г.) и КИТАЕ (2017 г.)</a:t>
            </a:r>
          </a:p>
          <a:p>
            <a:pPr algn="ctr"/>
            <a:r>
              <a:rPr lang="ru-RU" sz="2400" b="1" dirty="0" smtClean="0">
                <a:solidFill>
                  <a:schemeClr val="accent1"/>
                </a:solidFill>
                <a:cs typeface="Times New Roman" charset="0"/>
              </a:rPr>
              <a:t>Для того, чтобы открыть видео подведите «мышку» на ссылку, затем нажмите правую кнопку и кликните на команду «открыть гиперссылку». Видеоролик начнет воспроизводиться. Чтобы включить  звук, кликните на перечеркнутое изображение динамика слева внизу в поле экрана в момент воспроизведения.</a:t>
            </a:r>
            <a:endParaRPr lang="en-US" sz="2400" b="1" dirty="0" smtClean="0">
              <a:solidFill>
                <a:schemeClr val="accent1"/>
              </a:solidFill>
              <a:cs typeface="Times New Roman" charset="0"/>
            </a:endParaRPr>
          </a:p>
          <a:p>
            <a:pPr algn="ctr"/>
            <a:endParaRPr lang="en-US" sz="12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r>
              <a:rPr lang="ru-RU" sz="1200" b="1" dirty="0" smtClean="0">
                <a:solidFill>
                  <a:schemeClr val="accent1"/>
                </a:solidFill>
                <a:cs typeface="Times New Roman" charset="0"/>
              </a:rPr>
              <a:t>3) </a:t>
            </a:r>
            <a:r>
              <a:rPr lang="en-US" sz="1200" b="1" dirty="0">
                <a:solidFill>
                  <a:schemeClr val="accent1"/>
                </a:solidFill>
                <a:cs typeface="Times New Roman" charset="0"/>
                <a:hlinkClick r:id="rId4"/>
              </a:rPr>
              <a:t>https://yandex.ru/video/preview/?filmId=10502445865510288592&amp;from=tabbar&amp;reqid=1584616083373882-922167668908367412030405-man2-6857-V&amp;text=Discovery%2C+</a:t>
            </a:r>
            <a:r>
              <a:rPr lang="ru-RU" sz="1200" b="1" dirty="0">
                <a:solidFill>
                  <a:schemeClr val="accent1"/>
                </a:solidFill>
                <a:cs typeface="Times New Roman" charset="0"/>
                <a:hlinkClick r:id="rId4"/>
              </a:rPr>
              <a:t>гидраты+метана%2</a:t>
            </a:r>
            <a:r>
              <a:rPr lang="en-US" sz="1200" b="1" dirty="0" smtClean="0">
                <a:solidFill>
                  <a:schemeClr val="accent1"/>
                </a:solidFill>
                <a:cs typeface="Times New Roman" charset="0"/>
                <a:hlinkClick r:id="rId4"/>
              </a:rPr>
              <a:t>C+energyeduc128.mp4</a:t>
            </a:r>
            <a:r>
              <a:rPr lang="ru-RU" sz="1200" b="1" dirty="0" smtClean="0">
                <a:solidFill>
                  <a:schemeClr val="accent1"/>
                </a:solidFill>
                <a:cs typeface="Times New Roman" charset="0"/>
              </a:rPr>
              <a:t> </a:t>
            </a:r>
            <a:endParaRPr lang="en-US" sz="1200" b="1" dirty="0" smtClean="0">
              <a:solidFill>
                <a:schemeClr val="accent1"/>
              </a:solidFill>
              <a:cs typeface="Times New Roman" charset="0"/>
            </a:endParaRPr>
          </a:p>
          <a:p>
            <a:pPr algn="ctr"/>
            <a:endParaRPr lang="ru-RU" sz="1200" b="1" dirty="0" smtClean="0">
              <a:solidFill>
                <a:schemeClr val="accent1"/>
              </a:solidFill>
              <a:cs typeface="Times New Roman" charset="0"/>
            </a:endParaRPr>
          </a:p>
          <a:p>
            <a:pPr algn="ctr"/>
            <a:r>
              <a:rPr lang="ru-RU" sz="1200" b="1" dirty="0" smtClean="0">
                <a:solidFill>
                  <a:schemeClr val="accent1"/>
                </a:solidFill>
                <a:cs typeface="Times New Roman" charset="0"/>
              </a:rPr>
              <a:t>4</a:t>
            </a:r>
            <a:r>
              <a:rPr lang="en-US" sz="1200" b="1" dirty="0" smtClean="0">
                <a:solidFill>
                  <a:schemeClr val="accent1"/>
                </a:solidFill>
                <a:cs typeface="Times New Roman" charset="0"/>
              </a:rPr>
              <a:t>)</a:t>
            </a:r>
            <a:r>
              <a:rPr lang="ru-RU" sz="1200" b="1" dirty="0" smtClean="0">
                <a:solidFill>
                  <a:schemeClr val="accent1"/>
                </a:solidFill>
                <a:cs typeface="Times New Roman" charset="0"/>
              </a:rPr>
              <a:t> </a:t>
            </a:r>
            <a:r>
              <a:rPr lang="en-US" sz="1200" b="1" dirty="0" smtClean="0">
                <a:solidFill>
                  <a:schemeClr val="accent1"/>
                </a:solidFill>
                <a:cs typeface="Times New Roman" charset="0"/>
                <a:hlinkClick r:id="rId5"/>
              </a:rPr>
              <a:t>https://yandex.ru/video/preview/?filmId=12190937241873103608&amp;from=tabbar&amp;parent-reqid=1584604553062442-167727495710571267146702-sas4-3064&amp;text=</a:t>
            </a:r>
            <a:r>
              <a:rPr lang="ru-RU" sz="1200" b="1" dirty="0" smtClean="0">
                <a:solidFill>
                  <a:schemeClr val="accent1"/>
                </a:solidFill>
                <a:cs typeface="Times New Roman" charset="0"/>
                <a:hlinkClick r:id="rId5"/>
              </a:rPr>
              <a:t>газогидраты</a:t>
            </a:r>
            <a:endParaRPr lang="en-US" sz="1200" b="1" dirty="0" smtClean="0">
              <a:solidFill>
                <a:schemeClr val="accent1"/>
              </a:solidFill>
              <a:cs typeface="Times New Roman" charset="0"/>
            </a:endParaRPr>
          </a:p>
          <a:p>
            <a:pPr algn="ctr"/>
            <a:endParaRPr lang="en-US" sz="12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r>
              <a:rPr lang="en-US" sz="1200" b="1" dirty="0" smtClean="0">
                <a:solidFill>
                  <a:schemeClr val="accent1"/>
                </a:solidFill>
                <a:cs typeface="Times New Roman" charset="0"/>
              </a:rPr>
              <a:t> </a:t>
            </a:r>
            <a:r>
              <a:rPr lang="ru-RU" sz="1200" b="1" dirty="0" smtClean="0">
                <a:solidFill>
                  <a:schemeClr val="accent1"/>
                </a:solidFill>
                <a:cs typeface="Times New Roman" charset="0"/>
              </a:rPr>
              <a:t>5</a:t>
            </a:r>
            <a:r>
              <a:rPr lang="en-US" sz="1200" b="1" dirty="0" smtClean="0">
                <a:solidFill>
                  <a:schemeClr val="accent1"/>
                </a:solidFill>
                <a:cs typeface="Times New Roman" charset="0"/>
              </a:rPr>
              <a:t>) </a:t>
            </a:r>
            <a:r>
              <a:rPr lang="en-US" sz="1200" b="1" dirty="0" smtClean="0">
                <a:solidFill>
                  <a:schemeClr val="accent1"/>
                </a:solidFill>
                <a:cs typeface="Times New Roman" charset="0"/>
                <a:hlinkClick r:id="rId6"/>
              </a:rPr>
              <a:t>https://yandex.ru/video/preview/?filmId=1345453712464335534&amp;text=</a:t>
            </a:r>
            <a:r>
              <a:rPr lang="ru-RU" sz="1200" b="1" dirty="0" smtClean="0">
                <a:solidFill>
                  <a:schemeClr val="accent1"/>
                </a:solidFill>
                <a:cs typeface="Times New Roman" charset="0"/>
                <a:hlinkClick r:id="rId6"/>
              </a:rPr>
              <a:t>Китай+впервые+в+истории+смог+добыть+горючий+лёд%2</a:t>
            </a:r>
            <a:r>
              <a:rPr lang="en-US" sz="1200" b="1" dirty="0" smtClean="0">
                <a:solidFill>
                  <a:schemeClr val="accent1"/>
                </a:solidFill>
                <a:cs typeface="Times New Roman" charset="0"/>
                <a:hlinkClick r:id="rId6"/>
              </a:rPr>
              <a:t>C+</a:t>
            </a:r>
            <a:r>
              <a:rPr lang="ru-RU" sz="1200" b="1" dirty="0" smtClean="0">
                <a:solidFill>
                  <a:schemeClr val="accent1"/>
                </a:solidFill>
                <a:cs typeface="Times New Roman" charset="0"/>
                <a:hlinkClick r:id="rId6"/>
              </a:rPr>
              <a:t>ТАСС+</a:t>
            </a:r>
            <a:r>
              <a:rPr lang="en-US" sz="1200" b="1" dirty="0" smtClean="0">
                <a:solidFill>
                  <a:schemeClr val="accent1"/>
                </a:solidFill>
                <a:cs typeface="Times New Roman" charset="0"/>
              </a:rPr>
              <a:t>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91662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51C317-6EF8-4B43-8344-A77657022088}" type="slidenum">
              <a:rPr lang="ru-RU"/>
              <a:pPr>
                <a:defRPr/>
              </a:pPr>
              <a:t>2</a:t>
            </a:fld>
            <a:endParaRPr lang="ru-RU"/>
          </a:p>
        </p:txBody>
      </p:sp>
      <p:sp>
        <p:nvSpPr>
          <p:cNvPr id="444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0621" y="116632"/>
            <a:ext cx="9001000" cy="469900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accent1"/>
                </a:solidFill>
              </a:rPr>
              <a:t>ИСТОЧНИКИ ЭНЕРГИИ В ПРОШЛОМ, НАСТОЯЩЕМ И БУДУЩЕМ</a:t>
            </a:r>
          </a:p>
        </p:txBody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5144" y="1916634"/>
            <a:ext cx="2167234" cy="576262"/>
          </a:xfrm>
          <a:ln w="25400">
            <a:solidFill>
              <a:schemeClr val="accent2"/>
            </a:solidFill>
          </a:ln>
        </p:spPr>
        <p:txBody>
          <a:bodyPr>
            <a:noAutofit/>
          </a:bodyPr>
          <a:lstStyle/>
          <a:p>
            <a:pPr algn="ctr" eaLnBrk="1" hangingPunct="1">
              <a:buFontTx/>
              <a:buNone/>
              <a:defRPr/>
            </a:pPr>
            <a:r>
              <a:rPr lang="ru-RU" sz="2400" b="1" dirty="0" smtClean="0">
                <a:solidFill>
                  <a:srgbClr val="0E23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УГОЛЬ</a:t>
            </a:r>
          </a:p>
        </p:txBody>
      </p:sp>
      <p:sp>
        <p:nvSpPr>
          <p:cNvPr id="444421" name="Rectangle 5"/>
          <p:cNvSpPr>
            <a:spLocks noChangeArrowheads="1"/>
          </p:cNvSpPr>
          <p:nvPr/>
        </p:nvSpPr>
        <p:spPr bwMode="auto">
          <a:xfrm>
            <a:off x="140152" y="2818608"/>
            <a:ext cx="2193681" cy="576262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ru-RU" sz="2400" i="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НЕФТЬ</a:t>
            </a:r>
            <a:endParaRPr lang="ru-RU" sz="2400" i="0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444423" name="Rectangle 7"/>
          <p:cNvSpPr>
            <a:spLocks noChangeArrowheads="1"/>
          </p:cNvSpPr>
          <p:nvPr/>
        </p:nvSpPr>
        <p:spPr bwMode="auto">
          <a:xfrm>
            <a:off x="155334" y="3717032"/>
            <a:ext cx="2178500" cy="576262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ru-RU" sz="2400" i="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ГАЗ</a:t>
            </a:r>
            <a:endParaRPr lang="ru-RU" sz="2400" i="0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444424" name="Rectangle 8"/>
          <p:cNvSpPr>
            <a:spLocks noChangeArrowheads="1"/>
          </p:cNvSpPr>
          <p:nvPr/>
        </p:nvSpPr>
        <p:spPr bwMode="auto">
          <a:xfrm>
            <a:off x="3012832" y="1052736"/>
            <a:ext cx="2990849" cy="576263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ru-RU" sz="2400" i="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ДРУГИЕ</a:t>
            </a:r>
            <a:endParaRPr lang="ru-RU" sz="2400" i="0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6154" name="Line 9"/>
          <p:cNvSpPr>
            <a:spLocks noChangeShapeType="1"/>
          </p:cNvSpPr>
          <p:nvPr/>
        </p:nvSpPr>
        <p:spPr bwMode="auto">
          <a:xfrm flipH="1">
            <a:off x="1475656" y="620688"/>
            <a:ext cx="1080120" cy="431849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stealth" w="lg" len="lg"/>
          </a:ln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6156" name="Line 11"/>
          <p:cNvSpPr>
            <a:spLocks noChangeShapeType="1"/>
          </p:cNvSpPr>
          <p:nvPr/>
        </p:nvSpPr>
        <p:spPr bwMode="auto">
          <a:xfrm flipH="1">
            <a:off x="4472353" y="548680"/>
            <a:ext cx="0" cy="503857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stealth" w="lg" len="lg"/>
          </a:ln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6157" name="Line 12"/>
          <p:cNvSpPr>
            <a:spLocks noChangeShapeType="1"/>
          </p:cNvSpPr>
          <p:nvPr/>
        </p:nvSpPr>
        <p:spPr bwMode="auto">
          <a:xfrm>
            <a:off x="6367096" y="620688"/>
            <a:ext cx="1245959" cy="431849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stealth" w="lg" len="lg"/>
          </a:ln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6158" name="Line 13"/>
          <p:cNvSpPr>
            <a:spLocks noChangeShapeType="1"/>
          </p:cNvSpPr>
          <p:nvPr/>
        </p:nvSpPr>
        <p:spPr bwMode="auto">
          <a:xfrm>
            <a:off x="5076056" y="1628999"/>
            <a:ext cx="36004" cy="12600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stealth" w="lg" len="lg"/>
          </a:ln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107504" y="6165304"/>
            <a:ext cx="2178500" cy="576262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ru-RU" sz="240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Тепловые ЭС</a:t>
            </a:r>
            <a:endParaRPr lang="ru-RU" sz="2400" i="0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17" y="4509120"/>
            <a:ext cx="2146616" cy="154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6941270" y="1700808"/>
            <a:ext cx="2167234" cy="576262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  <a:defRPr/>
            </a:pPr>
            <a:r>
              <a:rPr lang="ru-RU" sz="2400" b="1" dirty="0" smtClean="0">
                <a:solidFill>
                  <a:srgbClr val="0E23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ВЕТЕР</a:t>
            </a: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6914823" y="3212778"/>
            <a:ext cx="2193681" cy="576262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ru-RU" sz="240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СОЛНЦЕ</a:t>
            </a:r>
            <a:endParaRPr lang="ru-RU" sz="2400" i="0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7002012" y="4869160"/>
            <a:ext cx="2178500" cy="576262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ru-RU" sz="240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ВОДА</a:t>
            </a:r>
            <a:endParaRPr lang="ru-RU" sz="2400" i="0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3029269" y="1912259"/>
            <a:ext cx="1398715" cy="576262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ru-RU" sz="240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АТОМ</a:t>
            </a:r>
            <a:endParaRPr lang="ru-RU" sz="2400" i="0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97373" y="1052736"/>
            <a:ext cx="2486793" cy="576263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ru-RU" sz="240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Традиционные</a:t>
            </a:r>
            <a:endParaRPr lang="ru-RU" sz="2400" i="0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6444208" y="1052537"/>
            <a:ext cx="2666305" cy="576263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ru-RU" sz="240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Возобновляемые</a:t>
            </a:r>
            <a:endParaRPr lang="ru-RU" sz="2400" i="0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4" name="Line 11"/>
          <p:cNvSpPr>
            <a:spLocks noChangeShapeType="1"/>
          </p:cNvSpPr>
          <p:nvPr/>
        </p:nvSpPr>
        <p:spPr bwMode="auto">
          <a:xfrm flipH="1">
            <a:off x="3851920" y="2492896"/>
            <a:ext cx="0" cy="503857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stealth" w="lg" len="lg"/>
          </a:ln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4985788" y="2924944"/>
            <a:ext cx="1746452" cy="1152128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ru-RU" sz="2400" dirty="0" err="1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Термо</a:t>
            </a:r>
            <a:r>
              <a:rPr lang="ru-RU" sz="240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-ядерный синтез</a:t>
            </a:r>
            <a:r>
              <a:rPr lang="en-US" sz="240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(?)</a:t>
            </a:r>
            <a:endParaRPr lang="ru-RU" sz="2400" i="0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6" name="Line 11"/>
          <p:cNvSpPr>
            <a:spLocks noChangeShapeType="1"/>
          </p:cNvSpPr>
          <p:nvPr/>
        </p:nvSpPr>
        <p:spPr bwMode="auto">
          <a:xfrm flipH="1">
            <a:off x="3851920" y="1577008"/>
            <a:ext cx="0" cy="2880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stealth" w="lg" len="lg"/>
          </a:ln>
        </p:spPr>
        <p:txBody>
          <a:bodyPr wrap="square">
            <a:spAutoFit/>
          </a:bodyPr>
          <a:lstStyle/>
          <a:p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861048"/>
            <a:ext cx="1511601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564" y="5517232"/>
            <a:ext cx="1817932" cy="1362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204864"/>
            <a:ext cx="1372269" cy="1013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78" y="2996952"/>
            <a:ext cx="1769230" cy="117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149080"/>
            <a:ext cx="1610866" cy="1161079"/>
          </a:xfrm>
          <a:prstGeom prst="rect">
            <a:avLst/>
          </a:prstGeom>
        </p:spPr>
      </p:pic>
      <p:sp>
        <p:nvSpPr>
          <p:cNvPr id="28" name="Line 11"/>
          <p:cNvSpPr>
            <a:spLocks noChangeShapeType="1"/>
          </p:cNvSpPr>
          <p:nvPr/>
        </p:nvSpPr>
        <p:spPr bwMode="auto">
          <a:xfrm flipH="1">
            <a:off x="4860032" y="1628998"/>
            <a:ext cx="0" cy="38160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stealth" w="lg" len="lg"/>
          </a:ln>
        </p:spPr>
        <p:txBody>
          <a:bodyPr wrap="square">
            <a:spAutoFit/>
          </a:bodyPr>
          <a:lstStyle/>
          <a:p>
            <a:endParaRPr lang="ru-RU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3995936" y="5450656"/>
            <a:ext cx="2371160" cy="432246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ru-RU" sz="240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ГАЗОГИДРАТЫ</a:t>
            </a:r>
            <a:endParaRPr lang="ru-RU" sz="2400" i="0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5934308"/>
            <a:ext cx="1386308" cy="923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2537516" y="4437112"/>
            <a:ext cx="2178500" cy="801038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ru-RU" sz="240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Сланцевые УВ</a:t>
            </a:r>
            <a:endParaRPr lang="ru-RU" sz="2400" i="0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cxnSp>
        <p:nvCxnSpPr>
          <p:cNvPr id="5" name="Соединительная линия уступом 4"/>
          <p:cNvCxnSpPr/>
          <p:nvPr/>
        </p:nvCxnSpPr>
        <p:spPr>
          <a:xfrm rot="16200000" flipH="1">
            <a:off x="2201745" y="3867057"/>
            <a:ext cx="780070" cy="360040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5220072" y="1916832"/>
            <a:ext cx="1512168" cy="648072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ru-RU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Водородная энергетика</a:t>
            </a:r>
            <a:endParaRPr lang="ru-RU" i="0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4" name="Line 11"/>
          <p:cNvSpPr>
            <a:spLocks noChangeShapeType="1"/>
          </p:cNvSpPr>
          <p:nvPr/>
        </p:nvSpPr>
        <p:spPr bwMode="auto">
          <a:xfrm flipH="1">
            <a:off x="5652120" y="1628800"/>
            <a:ext cx="0" cy="2880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stealth" w="lg" len="lg"/>
          </a:ln>
        </p:spPr>
        <p:txBody>
          <a:bodyPr wrap="square"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51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C:\Users\Asus\Desktop\для Яны\ms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96" y="86056"/>
            <a:ext cx="699850" cy="70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>
            <a:spLocks/>
          </p:cNvSpPr>
          <p:nvPr/>
        </p:nvSpPr>
        <p:spPr bwMode="auto">
          <a:xfrm>
            <a:off x="247428" y="260648"/>
            <a:ext cx="9144000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40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endParaRPr lang="ru-RU" sz="36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r>
              <a:rPr lang="ru-RU" sz="2400" b="1" dirty="0">
                <a:solidFill>
                  <a:schemeClr val="accent1"/>
                </a:solidFill>
                <a:cs typeface="Times New Roman" charset="0"/>
              </a:rPr>
              <a:t/>
            </a:r>
            <a:br>
              <a:rPr lang="ru-RU" sz="2400" b="1" dirty="0">
                <a:solidFill>
                  <a:schemeClr val="accent1"/>
                </a:solidFill>
                <a:cs typeface="Times New Roman" charset="0"/>
              </a:rPr>
            </a:br>
            <a:endParaRPr lang="ru-RU" sz="3200" dirty="0">
              <a:solidFill>
                <a:schemeClr val="accent1"/>
              </a:solidFill>
              <a:cs typeface="Times New Roman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Сравнительные издержки добычи природного газа (на 2012 г.)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 t="30628" r="10746" b="12458"/>
          <a:stretch/>
        </p:blipFill>
        <p:spPr bwMode="auto">
          <a:xfrm>
            <a:off x="107504" y="1628800"/>
            <a:ext cx="7992888" cy="433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8331472" y="1268760"/>
            <a:ext cx="648072" cy="3249652"/>
            <a:chOff x="8316416" y="1628800"/>
            <a:chExt cx="648072" cy="3249652"/>
          </a:xfrm>
        </p:grpSpPr>
        <p:cxnSp>
          <p:nvCxnSpPr>
            <p:cNvPr id="6" name="Прямая со стрелкой 5"/>
            <p:cNvCxnSpPr/>
            <p:nvPr/>
          </p:nvCxnSpPr>
          <p:spPr>
            <a:xfrm>
              <a:off x="8676456" y="1628800"/>
              <a:ext cx="0" cy="288032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8316416" y="4509120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rgbClr val="FF0000"/>
                  </a:solidFill>
                </a:rPr>
                <a:t>2012</a:t>
              </a:r>
              <a:endParaRPr lang="ru-RU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707904" y="1268760"/>
            <a:ext cx="648072" cy="3249652"/>
            <a:chOff x="8316416" y="1628800"/>
            <a:chExt cx="648072" cy="3249652"/>
          </a:xfrm>
        </p:grpSpPr>
        <p:cxnSp>
          <p:nvCxnSpPr>
            <p:cNvPr id="13" name="Прямая со стрелкой 12"/>
            <p:cNvCxnSpPr/>
            <p:nvPr/>
          </p:nvCxnSpPr>
          <p:spPr>
            <a:xfrm>
              <a:off x="8676456" y="1628800"/>
              <a:ext cx="0" cy="288032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8316416" y="4509120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rgbClr val="FF0000"/>
                  </a:solidFill>
                </a:rPr>
                <a:t>2020</a:t>
              </a:r>
              <a:endParaRPr lang="ru-RU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331472" y="4518412"/>
            <a:ext cx="705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&gt;400</a:t>
            </a:r>
            <a:endParaRPr lang="ru-RU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07504" y="5945997"/>
            <a:ext cx="8784976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FF0000"/>
                </a:solidFill>
              </a:rPr>
              <a:t>Стрелками показана средняя цена газа в Европе в 2012 и 2020  г. 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Стремительное удешевление газа уменьшило перспективы газогидратов 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34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C:\Users\Asus\Desktop\для Яны\ms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96" y="86056"/>
            <a:ext cx="699850" cy="70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>
            <a:spLocks/>
          </p:cNvSpPr>
          <p:nvPr/>
        </p:nvSpPr>
        <p:spPr bwMode="auto">
          <a:xfrm>
            <a:off x="247428" y="260648"/>
            <a:ext cx="9144000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40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endParaRPr lang="ru-RU" sz="36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r>
              <a:rPr lang="ru-RU" sz="2400" b="1" dirty="0">
                <a:solidFill>
                  <a:schemeClr val="accent1"/>
                </a:solidFill>
                <a:cs typeface="Times New Roman" charset="0"/>
              </a:rPr>
              <a:t/>
            </a:r>
            <a:br>
              <a:rPr lang="ru-RU" sz="2400" b="1" dirty="0">
                <a:solidFill>
                  <a:schemeClr val="accent1"/>
                </a:solidFill>
                <a:cs typeface="Times New Roman" charset="0"/>
              </a:rPr>
            </a:br>
            <a:endParaRPr lang="ru-RU" sz="3200" dirty="0">
              <a:solidFill>
                <a:schemeClr val="accent1"/>
              </a:solidFill>
              <a:cs typeface="Times New Roman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628" y="2182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Прогноз цен на газ в 201</a:t>
            </a:r>
            <a:r>
              <a:rPr lang="en-US" sz="4000" b="1" dirty="0" smtClean="0">
                <a:solidFill>
                  <a:srgbClr val="0070C0"/>
                </a:solidFill>
              </a:rPr>
              <a:t>3</a:t>
            </a:r>
            <a:r>
              <a:rPr lang="ru-RU" sz="4000" b="1" dirty="0" smtClean="0">
                <a:solidFill>
                  <a:srgbClr val="0070C0"/>
                </a:solidFill>
              </a:rPr>
              <a:t> г до 2035 г. </a:t>
            </a:r>
            <a:br>
              <a:rPr lang="ru-RU" sz="4000" b="1" dirty="0" smtClean="0">
                <a:solidFill>
                  <a:srgbClr val="0070C0"/>
                </a:solidFill>
              </a:rPr>
            </a:br>
            <a:r>
              <a:rPr lang="ru-RU" sz="4000" b="1" dirty="0" smtClean="0">
                <a:solidFill>
                  <a:srgbClr val="0070C0"/>
                </a:solidFill>
              </a:rPr>
              <a:t>и факт на начало 2020 г.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6" t="18160" r="8361" b="9827"/>
          <a:stretch/>
        </p:blipFill>
        <p:spPr bwMode="auto">
          <a:xfrm>
            <a:off x="115053" y="1916831"/>
            <a:ext cx="8973805" cy="460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5076056" y="2123564"/>
            <a:ext cx="648072" cy="3249652"/>
            <a:chOff x="8316416" y="1628800"/>
            <a:chExt cx="648072" cy="3249652"/>
          </a:xfrm>
        </p:grpSpPr>
        <p:cxnSp>
          <p:nvCxnSpPr>
            <p:cNvPr id="7" name="Прямая со стрелкой 6"/>
            <p:cNvCxnSpPr/>
            <p:nvPr/>
          </p:nvCxnSpPr>
          <p:spPr>
            <a:xfrm>
              <a:off x="8676456" y="1628800"/>
              <a:ext cx="0" cy="288032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8316416" y="4509120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5436096" y="4417367"/>
            <a:ext cx="1152128" cy="307777"/>
            <a:chOff x="4716016" y="4345359"/>
            <a:chExt cx="1152128" cy="307777"/>
          </a:xfrm>
        </p:grpSpPr>
        <p:cxnSp>
          <p:nvCxnSpPr>
            <p:cNvPr id="12" name="Прямая со стрелкой 11"/>
            <p:cNvCxnSpPr/>
            <p:nvPr/>
          </p:nvCxnSpPr>
          <p:spPr>
            <a:xfrm flipH="1">
              <a:off x="4716016" y="4509120"/>
              <a:ext cx="360040" cy="0"/>
            </a:xfrm>
            <a:prstGeom prst="straightConnector1">
              <a:avLst/>
            </a:prstGeom>
            <a:ln w="38100">
              <a:solidFill>
                <a:srgbClr val="A0A08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5076056" y="4345359"/>
              <a:ext cx="792088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2">
                      <a:lumMod val="25000"/>
                    </a:schemeClr>
                  </a:solidFill>
                </a:rPr>
                <a:t>Европа</a:t>
              </a:r>
              <a:endParaRPr lang="ru-RU" sz="14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5436096" y="3985319"/>
            <a:ext cx="1152128" cy="307777"/>
            <a:chOff x="4716016" y="3563143"/>
            <a:chExt cx="1152128" cy="307777"/>
          </a:xfrm>
        </p:grpSpPr>
        <p:cxnSp>
          <p:nvCxnSpPr>
            <p:cNvPr id="5" name="Прямая со стрелкой 4"/>
            <p:cNvCxnSpPr/>
            <p:nvPr/>
          </p:nvCxnSpPr>
          <p:spPr>
            <a:xfrm flipH="1">
              <a:off x="4716016" y="3717032"/>
              <a:ext cx="360040" cy="0"/>
            </a:xfrm>
            <a:prstGeom prst="straightConnector1">
              <a:avLst/>
            </a:prstGeom>
            <a:ln w="38100">
              <a:solidFill>
                <a:srgbClr val="20E6C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076056" y="3563143"/>
              <a:ext cx="792088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rgbClr val="15BB9F"/>
                  </a:solidFill>
                </a:rPr>
                <a:t>Япония</a:t>
              </a:r>
              <a:endParaRPr lang="ru-RU" sz="1400" b="1" dirty="0">
                <a:solidFill>
                  <a:srgbClr val="15BB9F"/>
                </a:solidFill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5429837" y="4705399"/>
            <a:ext cx="1158387" cy="307777"/>
            <a:chOff x="4716016" y="4696107"/>
            <a:chExt cx="1158387" cy="307777"/>
          </a:xfrm>
        </p:grpSpPr>
        <p:sp>
          <p:nvSpPr>
            <p:cNvPr id="15" name="TextBox 14"/>
            <p:cNvSpPr txBox="1"/>
            <p:nvPr/>
          </p:nvSpPr>
          <p:spPr>
            <a:xfrm>
              <a:off x="5082315" y="4696107"/>
              <a:ext cx="792088" cy="307777"/>
            </a:xfrm>
            <a:prstGeom prst="rect">
              <a:avLst/>
            </a:prstGeom>
            <a:noFill/>
            <a:ln>
              <a:solidFill>
                <a:srgbClr val="7A427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rgbClr val="7A4271"/>
                  </a:solidFill>
                </a:rPr>
                <a:t>США</a:t>
              </a:r>
              <a:endParaRPr lang="ru-RU" sz="1400" b="1" dirty="0">
                <a:solidFill>
                  <a:srgbClr val="7A4271"/>
                </a:solidFill>
              </a:endParaRPr>
            </a:p>
          </p:txBody>
        </p:sp>
        <p:cxnSp>
          <p:nvCxnSpPr>
            <p:cNvPr id="20" name="Прямая со стрелкой 19"/>
            <p:cNvCxnSpPr/>
            <p:nvPr/>
          </p:nvCxnSpPr>
          <p:spPr>
            <a:xfrm flipH="1">
              <a:off x="4716016" y="4849995"/>
              <a:ext cx="360040" cy="0"/>
            </a:xfrm>
            <a:prstGeom prst="straightConnector1">
              <a:avLst/>
            </a:prstGeom>
            <a:ln w="38100">
              <a:solidFill>
                <a:srgbClr val="7A427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3707904" y="2977207"/>
            <a:ext cx="151216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15BB9F"/>
                </a:solidFill>
              </a:rPr>
              <a:t>Япония прогноз</a:t>
            </a:r>
            <a:endParaRPr lang="ru-RU" sz="1400" b="1" dirty="0">
              <a:solidFill>
                <a:srgbClr val="15BB9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07904" y="3481263"/>
            <a:ext cx="144016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</a:rPr>
              <a:t>Европа прогноз</a:t>
            </a:r>
            <a:endParaRPr lang="ru-RU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07904" y="4077072"/>
            <a:ext cx="1296144" cy="307777"/>
          </a:xfrm>
          <a:prstGeom prst="rect">
            <a:avLst/>
          </a:prstGeom>
          <a:noFill/>
          <a:ln>
            <a:solidFill>
              <a:srgbClr val="7A427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7A4271"/>
                </a:solidFill>
              </a:rPr>
              <a:t>США прогноз</a:t>
            </a:r>
            <a:endParaRPr lang="ru-RU" sz="1400" b="1" dirty="0">
              <a:solidFill>
                <a:srgbClr val="7A427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76056" y="2204864"/>
            <a:ext cx="792088" cy="523220"/>
          </a:xfrm>
          <a:prstGeom prst="rect">
            <a:avLst/>
          </a:prstGeom>
          <a:solidFill>
            <a:schemeClr val="bg1"/>
          </a:solidFill>
          <a:ln>
            <a:solidFill>
              <a:srgbClr val="7A427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Факт на 2020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3203848" y="5945997"/>
            <a:ext cx="568863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FF0000"/>
                </a:solidFill>
              </a:rPr>
              <a:t>Стрелками показана средняя цена газа в 2020  г. 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Стремительное удешевление газа по сравнению с прогнозом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4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C:\Users\Asus\Desktop\для Яны\ms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96" y="86056"/>
            <a:ext cx="699850" cy="70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>
            <a:spLocks/>
          </p:cNvSpPr>
          <p:nvPr/>
        </p:nvSpPr>
        <p:spPr bwMode="auto">
          <a:xfrm>
            <a:off x="247428" y="260648"/>
            <a:ext cx="9144000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40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endParaRPr lang="ru-RU" sz="36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r>
              <a:rPr lang="ru-RU" sz="2400" b="1" dirty="0">
                <a:solidFill>
                  <a:schemeClr val="accent1"/>
                </a:solidFill>
                <a:cs typeface="Times New Roman" charset="0"/>
              </a:rPr>
              <a:t/>
            </a:r>
            <a:br>
              <a:rPr lang="ru-RU" sz="2400" b="1" dirty="0">
                <a:solidFill>
                  <a:schemeClr val="accent1"/>
                </a:solidFill>
                <a:cs typeface="Times New Roman" charset="0"/>
              </a:rPr>
            </a:br>
            <a:endParaRPr lang="ru-RU" sz="3200" dirty="0">
              <a:solidFill>
                <a:schemeClr val="accent1"/>
              </a:solidFill>
              <a:cs typeface="Times New Roman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928992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Прогноз начала промышленной добычи, сделанный Геологической службой США в 2012 г.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1" t="24405" r="9785" b="17034"/>
          <a:stretch/>
        </p:blipFill>
        <p:spPr bwMode="auto">
          <a:xfrm>
            <a:off x="-24656" y="1196752"/>
            <a:ext cx="9277176" cy="5020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61912" y="6132264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FF0000"/>
                </a:solidFill>
              </a:rPr>
              <a:t>По состоянию на сегодня ясно, что сроки начала рентабельной добычи метана из газогидратов  отодвинуты на неопределенное время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37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/>
          </p:cNvSpPr>
          <p:nvPr/>
        </p:nvSpPr>
        <p:spPr bwMode="auto">
          <a:xfrm>
            <a:off x="247428" y="260648"/>
            <a:ext cx="9144000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40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endParaRPr lang="ru-RU" sz="36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r>
              <a:rPr lang="ru-RU" sz="2400" b="1" dirty="0">
                <a:solidFill>
                  <a:schemeClr val="accent1"/>
                </a:solidFill>
                <a:cs typeface="Times New Roman" charset="0"/>
              </a:rPr>
              <a:t/>
            </a:r>
            <a:br>
              <a:rPr lang="ru-RU" sz="2400" b="1" dirty="0">
                <a:solidFill>
                  <a:schemeClr val="accent1"/>
                </a:solidFill>
                <a:cs typeface="Times New Roman" charset="0"/>
              </a:rPr>
            </a:br>
            <a:endParaRPr lang="ru-RU" sz="3200" dirty="0">
              <a:solidFill>
                <a:schemeClr val="accent1"/>
              </a:solidFill>
              <a:cs typeface="Times New Roman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33"/>
          <a:stretch/>
        </p:blipFill>
        <p:spPr bwMode="auto">
          <a:xfrm>
            <a:off x="0" y="0"/>
            <a:ext cx="91784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422" y="4509120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</a:rPr>
              <a:t>Спасибо за внимание!</a:t>
            </a:r>
            <a:endParaRPr lang="ru-RU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43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C:\Users\Asus\Desktop\для Яны\ms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96" y="86056"/>
            <a:ext cx="699850" cy="70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>
            <a:spLocks/>
          </p:cNvSpPr>
          <p:nvPr/>
        </p:nvSpPr>
        <p:spPr bwMode="auto">
          <a:xfrm>
            <a:off x="247428" y="260648"/>
            <a:ext cx="9144000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40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endParaRPr lang="ru-RU" sz="36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r>
              <a:rPr lang="ru-RU" sz="2400" b="1" dirty="0">
                <a:solidFill>
                  <a:schemeClr val="accent1"/>
                </a:solidFill>
                <a:cs typeface="Times New Roman" charset="0"/>
              </a:rPr>
              <a:t/>
            </a:r>
            <a:br>
              <a:rPr lang="ru-RU" sz="2400" b="1" dirty="0">
                <a:solidFill>
                  <a:schemeClr val="accent1"/>
                </a:solidFill>
                <a:cs typeface="Times New Roman" charset="0"/>
              </a:rPr>
            </a:br>
            <a:endParaRPr lang="ru-RU" sz="3200" dirty="0">
              <a:solidFill>
                <a:schemeClr val="accent1"/>
              </a:solidFill>
              <a:cs typeface="Times New Roman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6" t="12379" r="14525" b="27750"/>
          <a:stretch/>
        </p:blipFill>
        <p:spPr bwMode="auto">
          <a:xfrm>
            <a:off x="2741139" y="1268760"/>
            <a:ext cx="6402861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50" y="1484783"/>
            <a:ext cx="2808313" cy="1872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577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Газогидраты: новая революция или недоступные богатства недр? 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05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46" y="84766"/>
            <a:ext cx="8227554" cy="587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C:\Users\Asus\Desktop\для Яны\ms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96" y="86056"/>
            <a:ext cx="699850" cy="70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>
            <a:spLocks/>
          </p:cNvSpPr>
          <p:nvPr/>
        </p:nvSpPr>
        <p:spPr bwMode="auto">
          <a:xfrm>
            <a:off x="247428" y="260648"/>
            <a:ext cx="9144000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40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endParaRPr lang="ru-RU" sz="36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r>
              <a:rPr lang="ru-RU" sz="2400" b="1" dirty="0">
                <a:solidFill>
                  <a:schemeClr val="accent1"/>
                </a:solidFill>
                <a:cs typeface="Times New Roman" charset="0"/>
              </a:rPr>
              <a:t/>
            </a:r>
            <a:br>
              <a:rPr lang="ru-RU" sz="2400" b="1" dirty="0">
                <a:solidFill>
                  <a:schemeClr val="accent1"/>
                </a:solidFill>
                <a:cs typeface="Times New Roman" charset="0"/>
              </a:rPr>
            </a:br>
            <a:endParaRPr lang="ru-RU" sz="3200" dirty="0">
              <a:solidFill>
                <a:schemeClr val="accent1"/>
              </a:solidFill>
              <a:cs typeface="Times New Roman" charset="0"/>
            </a:endParaRPr>
          </a:p>
        </p:txBody>
      </p:sp>
      <p:sp>
        <p:nvSpPr>
          <p:cNvPr id="5" name="Заголовок 1"/>
          <p:cNvSpPr>
            <a:spLocks/>
          </p:cNvSpPr>
          <p:nvPr/>
        </p:nvSpPr>
        <p:spPr bwMode="auto">
          <a:xfrm>
            <a:off x="29589" y="5949280"/>
            <a:ext cx="9328303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2600" b="1" dirty="0">
              <a:solidFill>
                <a:srgbClr val="FF0000"/>
              </a:solidFill>
              <a:cs typeface="Times New Roman" charset="0"/>
            </a:endParaRPr>
          </a:p>
          <a:p>
            <a:pPr algn="ctr"/>
            <a:endParaRPr lang="ru-RU" sz="2600" b="1" dirty="0" smtClean="0">
              <a:solidFill>
                <a:srgbClr val="FF0000"/>
              </a:solidFill>
              <a:cs typeface="Times New Roman" charset="0"/>
            </a:endParaRPr>
          </a:p>
          <a:p>
            <a:pPr algn="ctr"/>
            <a:endParaRPr lang="ru-RU" sz="2600" b="1" dirty="0">
              <a:solidFill>
                <a:srgbClr val="FF0000"/>
              </a:solidFill>
              <a:cs typeface="Times New Roman" charset="0"/>
            </a:endParaRPr>
          </a:p>
          <a:p>
            <a:pPr algn="ctr"/>
            <a:r>
              <a:rPr lang="ru-RU" sz="2600" b="1" dirty="0" smtClean="0">
                <a:solidFill>
                  <a:srgbClr val="FF0000"/>
                </a:solidFill>
                <a:cs typeface="Times New Roman" charset="0"/>
              </a:rPr>
              <a:t>Из 1 кубометра газогидрата получается </a:t>
            </a:r>
          </a:p>
          <a:p>
            <a:pPr algn="ctr"/>
            <a:r>
              <a:rPr lang="ru-RU" sz="2600" b="1" dirty="0" smtClean="0">
                <a:solidFill>
                  <a:srgbClr val="FF0000"/>
                </a:solidFill>
                <a:cs typeface="Times New Roman" charset="0"/>
              </a:rPr>
              <a:t>более 160 кубометров метана! Выгодная транспортировка???</a:t>
            </a:r>
            <a:endParaRPr lang="ru-RU" sz="2600" b="1" dirty="0">
              <a:solidFill>
                <a:srgbClr val="FF0000"/>
              </a:solidFill>
              <a:cs typeface="Times New Roman" charset="0"/>
            </a:endParaRPr>
          </a:p>
          <a:p>
            <a:pPr algn="ctr"/>
            <a:endParaRPr lang="ru-RU" sz="2600" b="1" dirty="0">
              <a:solidFill>
                <a:srgbClr val="FF0000"/>
              </a:solidFill>
              <a:cs typeface="Times New Roman" charset="0"/>
            </a:endParaRPr>
          </a:p>
          <a:p>
            <a:pPr algn="ctr"/>
            <a:r>
              <a:rPr lang="ru-RU" sz="2600" b="1" dirty="0">
                <a:solidFill>
                  <a:srgbClr val="FF0000"/>
                </a:solidFill>
                <a:cs typeface="Times New Roman" charset="0"/>
              </a:rPr>
              <a:t/>
            </a:r>
            <a:br>
              <a:rPr lang="ru-RU" sz="2600" b="1" dirty="0">
                <a:solidFill>
                  <a:srgbClr val="FF0000"/>
                </a:solidFill>
                <a:cs typeface="Times New Roman" charset="0"/>
              </a:rPr>
            </a:br>
            <a:endParaRPr lang="ru-RU" sz="2600" dirty="0">
              <a:solidFill>
                <a:srgbClr val="FF0000"/>
              </a:solidFill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74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C:\Users\Asus\Desktop\для Яны\ms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96" y="86056"/>
            <a:ext cx="699850" cy="70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6224" y="980728"/>
            <a:ext cx="864096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1"/>
                </a:solidFill>
                <a:cs typeface="Times New Roman" charset="0"/>
              </a:rPr>
              <a:t>ВИДЕО (1) О ПРИДОННЫХ МОРСКИХ </a:t>
            </a:r>
          </a:p>
          <a:p>
            <a:pPr algn="ctr"/>
            <a:r>
              <a:rPr lang="ru-RU" sz="4400" b="1" dirty="0" smtClean="0">
                <a:solidFill>
                  <a:schemeClr val="accent1"/>
                </a:solidFill>
                <a:cs typeface="Times New Roman" charset="0"/>
              </a:rPr>
              <a:t>ГАЗОГИДРАТАХ</a:t>
            </a:r>
          </a:p>
          <a:p>
            <a:pPr algn="ctr"/>
            <a:r>
              <a:rPr lang="ru-RU" sz="2000" b="1" dirty="0">
                <a:solidFill>
                  <a:schemeClr val="accent1"/>
                </a:solidFill>
                <a:cs typeface="Times New Roman" charset="0"/>
              </a:rPr>
              <a:t>Для того, чтобы открыть видео подведите «мышку» на ссылку, затем нажмите правую кнопку и кликните на команду «открыть гиперссылку». Видеоролик начнет воспроизводиться. Чтобы включить  звук, кликните на перечеркнутое изображение динамика слева внизу в поле экрана в момент воспроизведения.</a:t>
            </a:r>
            <a:endParaRPr lang="en-US" sz="20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endParaRPr lang="ru-RU" sz="2000" b="1" dirty="0" smtClean="0">
              <a:solidFill>
                <a:schemeClr val="accent1"/>
              </a:solidFill>
              <a:cs typeface="Times New Roman" charset="0"/>
            </a:endParaRPr>
          </a:p>
          <a:p>
            <a:pPr algn="ctr"/>
            <a:endParaRPr lang="ru-RU" sz="20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r>
              <a:rPr lang="en-US" dirty="0">
                <a:hlinkClick r:id="rId4"/>
              </a:rPr>
              <a:t>https://yandex.ru/video/preview/?filmId=10552245134817761043&amp;from=tabbar&amp;reqid=1584616083373882-922167668908367412030405-man2-6857-V&amp;text=Discovery%2C+</a:t>
            </a:r>
            <a:r>
              <a:rPr lang="ru-RU" dirty="0">
                <a:hlinkClick r:id="rId4"/>
              </a:rPr>
              <a:t>гидраты+метана%2</a:t>
            </a:r>
            <a:r>
              <a:rPr lang="en-US" dirty="0" smtClean="0">
                <a:hlinkClick r:id="rId4"/>
              </a:rPr>
              <a:t>C+energyeduc128.mp4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074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C:\Users\Asus\Desktop\для Яны\ms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96" y="86056"/>
            <a:ext cx="699850" cy="70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>
            <a:spLocks/>
          </p:cNvSpPr>
          <p:nvPr/>
        </p:nvSpPr>
        <p:spPr bwMode="auto">
          <a:xfrm>
            <a:off x="216596" y="813483"/>
            <a:ext cx="9144000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40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r>
              <a:rPr lang="ru-RU" sz="4000" b="1" dirty="0" smtClean="0">
                <a:solidFill>
                  <a:schemeClr val="accent1"/>
                </a:solidFill>
                <a:cs typeface="Times New Roman" charset="0"/>
              </a:rPr>
              <a:t>Два типа залежей газогидратов: </a:t>
            </a:r>
          </a:p>
          <a:p>
            <a:pPr algn="ctr"/>
            <a:r>
              <a:rPr lang="ru-RU" sz="4000" b="1" dirty="0">
                <a:solidFill>
                  <a:schemeClr val="accent1"/>
                </a:solidFill>
                <a:cs typeface="Times New Roman" charset="0"/>
              </a:rPr>
              <a:t>м</a:t>
            </a:r>
            <a:r>
              <a:rPr lang="ru-RU" sz="4000" b="1" dirty="0" smtClean="0">
                <a:solidFill>
                  <a:schemeClr val="accent1"/>
                </a:solidFill>
                <a:cs typeface="Times New Roman" charset="0"/>
              </a:rPr>
              <a:t>орские и «мерзлотные»</a:t>
            </a:r>
            <a:endParaRPr lang="ru-RU" sz="40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endParaRPr lang="ru-RU" sz="36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r>
              <a:rPr lang="ru-RU" sz="2400" b="1" dirty="0">
                <a:solidFill>
                  <a:schemeClr val="accent1"/>
                </a:solidFill>
                <a:cs typeface="Times New Roman" charset="0"/>
              </a:rPr>
              <a:t/>
            </a:r>
            <a:br>
              <a:rPr lang="ru-RU" sz="2400" b="1" dirty="0">
                <a:solidFill>
                  <a:schemeClr val="accent1"/>
                </a:solidFill>
                <a:cs typeface="Times New Roman" charset="0"/>
              </a:rPr>
            </a:br>
            <a:endParaRPr lang="ru-RU" sz="3200" dirty="0">
              <a:solidFill>
                <a:schemeClr val="accent1"/>
              </a:solidFill>
              <a:cs typeface="Times New Roman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71600"/>
            <a:ext cx="6984776" cy="536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72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C:\Users\Asus\Desktop\для Яны\ms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96" y="86056"/>
            <a:ext cx="699850" cy="70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>
            <a:spLocks/>
          </p:cNvSpPr>
          <p:nvPr/>
        </p:nvSpPr>
        <p:spPr bwMode="auto">
          <a:xfrm>
            <a:off x="247428" y="260648"/>
            <a:ext cx="9144000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40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endParaRPr lang="ru-RU" sz="36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r>
              <a:rPr lang="ru-RU" sz="2400" b="1" dirty="0">
                <a:solidFill>
                  <a:schemeClr val="accent1"/>
                </a:solidFill>
                <a:cs typeface="Times New Roman" charset="0"/>
              </a:rPr>
              <a:t/>
            </a:r>
            <a:br>
              <a:rPr lang="ru-RU" sz="2400" b="1" dirty="0">
                <a:solidFill>
                  <a:schemeClr val="accent1"/>
                </a:solidFill>
                <a:cs typeface="Times New Roman" charset="0"/>
              </a:rPr>
            </a:br>
            <a:endParaRPr lang="ru-RU" sz="3200" dirty="0">
              <a:solidFill>
                <a:schemeClr val="accent1"/>
              </a:solidFill>
              <a:cs typeface="Times New Roman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Заголовок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7" t="13354" r="19532" b="8619"/>
          <a:stretch/>
        </p:blipFill>
        <p:spPr bwMode="auto">
          <a:xfrm>
            <a:off x="1183024" y="183084"/>
            <a:ext cx="7637448" cy="643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48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C:\Users\Asus\Desktop\для Яны\ms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96" y="86056"/>
            <a:ext cx="699850" cy="70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>
            <a:spLocks/>
          </p:cNvSpPr>
          <p:nvPr/>
        </p:nvSpPr>
        <p:spPr bwMode="auto">
          <a:xfrm>
            <a:off x="247428" y="260648"/>
            <a:ext cx="9144000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40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endParaRPr lang="ru-RU" sz="36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r>
              <a:rPr lang="ru-RU" sz="2400" b="1" dirty="0">
                <a:solidFill>
                  <a:schemeClr val="accent1"/>
                </a:solidFill>
                <a:cs typeface="Times New Roman" charset="0"/>
              </a:rPr>
              <a:t/>
            </a:r>
            <a:br>
              <a:rPr lang="ru-RU" sz="2400" b="1" dirty="0">
                <a:solidFill>
                  <a:schemeClr val="accent1"/>
                </a:solidFill>
                <a:cs typeface="Times New Roman" charset="0"/>
              </a:rPr>
            </a:br>
            <a:endParaRPr lang="ru-RU" sz="3200" dirty="0">
              <a:solidFill>
                <a:schemeClr val="accent1"/>
              </a:solidFill>
              <a:cs typeface="Times New Roman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0" t="10364" r="12529" b="13705"/>
          <a:stretch/>
        </p:blipFill>
        <p:spPr bwMode="auto">
          <a:xfrm>
            <a:off x="187252" y="789772"/>
            <a:ext cx="8896572" cy="5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11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C:\Users\Asus\Desktop\для Яны\ms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96" y="86056"/>
            <a:ext cx="699850" cy="70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>
            <a:spLocks/>
          </p:cNvSpPr>
          <p:nvPr/>
        </p:nvSpPr>
        <p:spPr bwMode="auto">
          <a:xfrm>
            <a:off x="247428" y="260648"/>
            <a:ext cx="9144000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40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endParaRPr lang="ru-RU" sz="36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r>
              <a:rPr lang="ru-RU" sz="2400" b="1" dirty="0">
                <a:solidFill>
                  <a:schemeClr val="accent1"/>
                </a:solidFill>
                <a:cs typeface="Times New Roman" charset="0"/>
              </a:rPr>
              <a:t/>
            </a:r>
            <a:br>
              <a:rPr lang="ru-RU" sz="2400" b="1" dirty="0">
                <a:solidFill>
                  <a:schemeClr val="accent1"/>
                </a:solidFill>
                <a:cs typeface="Times New Roman" charset="0"/>
              </a:rPr>
            </a:br>
            <a:endParaRPr lang="ru-RU" sz="3200" dirty="0">
              <a:solidFill>
                <a:schemeClr val="accent1"/>
              </a:solidFill>
              <a:cs typeface="Times New Roman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938213"/>
            <a:ext cx="8439804" cy="574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/>
          </p:cNvSpPr>
          <p:nvPr/>
        </p:nvSpPr>
        <p:spPr bwMode="auto">
          <a:xfrm>
            <a:off x="396552" y="332656"/>
            <a:ext cx="8747448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32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r>
              <a:rPr lang="ru-RU" sz="3200" b="1" dirty="0" smtClean="0">
                <a:solidFill>
                  <a:schemeClr val="accent1"/>
                </a:solidFill>
                <a:cs typeface="Times New Roman" charset="0"/>
              </a:rPr>
              <a:t>Соотношение ресурсов традиционного и газогидратного метана на Земле</a:t>
            </a:r>
            <a:endParaRPr lang="ru-RU" sz="3200" b="1" dirty="0">
              <a:solidFill>
                <a:schemeClr val="accent1"/>
              </a:solidFill>
              <a:cs typeface="Times New Roman" charset="0"/>
            </a:endParaRPr>
          </a:p>
          <a:p>
            <a:pPr algn="ctr"/>
            <a:r>
              <a:rPr lang="ru-RU" sz="3200" b="1" dirty="0">
                <a:solidFill>
                  <a:schemeClr val="accent1"/>
                </a:solidFill>
                <a:cs typeface="Times New Roman" charset="0"/>
              </a:rPr>
              <a:t/>
            </a:r>
            <a:br>
              <a:rPr lang="ru-RU" sz="3200" b="1" dirty="0">
                <a:solidFill>
                  <a:schemeClr val="accent1"/>
                </a:solidFill>
                <a:cs typeface="Times New Roman" charset="0"/>
              </a:rPr>
            </a:br>
            <a:endParaRPr lang="ru-RU" sz="3200" dirty="0">
              <a:solidFill>
                <a:schemeClr val="accent1"/>
              </a:solidFill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8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3374</TotalTime>
  <Words>532</Words>
  <Application>Microsoft Office PowerPoint</Application>
  <PresentationFormat>Экран (4:3)</PresentationFormat>
  <Paragraphs>166</Paragraphs>
  <Slides>23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ГАЗОГИДРАТЫ МЕТАНА  – практически неисчерпаемый источник углеводородов на Земле, для которых пока не разработаны способы рентабельной добычи   (из цикла лекций «Современная энергосреда»)</vt:lpstr>
      <vt:lpstr>ИСТОЧНИКИ ЭНЕРГИИ В ПРОШЛОМ, НАСТОЯЩЕМ И БУДУЩЕМ</vt:lpstr>
      <vt:lpstr>Газогидраты: новая революция или недоступные богатства недр? </vt:lpstr>
      <vt:lpstr>Презентация PowerPoint</vt:lpstr>
      <vt:lpstr>Презентация PowerPoint</vt:lpstr>
      <vt:lpstr>Презентация PowerPoint</vt:lpstr>
      <vt:lpstr>Заголовок</vt:lpstr>
      <vt:lpstr>Презентация PowerPoint</vt:lpstr>
      <vt:lpstr>Презентация PowerPoint</vt:lpstr>
      <vt:lpstr>Методы обнаружения морских залежей газогидратов</vt:lpstr>
      <vt:lpstr>Газогидраты на батиметрических картах и  сейсмозаписях</vt:lpstr>
      <vt:lpstr>Возможные способы добычи газа из гидратов</vt:lpstr>
      <vt:lpstr>Презентация PowerPoint</vt:lpstr>
      <vt:lpstr>Презентация PowerPoint</vt:lpstr>
      <vt:lpstr>Презентация PowerPoint</vt:lpstr>
      <vt:lpstr>Презентация PowerPoint</vt:lpstr>
      <vt:lpstr>Стадии развития технологий добычи метана из гидратов</vt:lpstr>
      <vt:lpstr>Примеры исследовательских проектов газогидратов и их опытной добычи</vt:lpstr>
      <vt:lpstr>Презентация PowerPoint</vt:lpstr>
      <vt:lpstr>Сравнительные издержки добычи природного газа (на 2012 г.)</vt:lpstr>
      <vt:lpstr>Прогноз цен на газ в 2013 г до 2035 г.  и факт на начало 2020 г.</vt:lpstr>
      <vt:lpstr>Прогноз начала промышленной добычи, сделанный Геологической службой США в 2012 г.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YA</dc:creator>
  <cp:lastModifiedBy>User</cp:lastModifiedBy>
  <cp:revision>166</cp:revision>
  <cp:lastPrinted>2018-03-21T06:37:14Z</cp:lastPrinted>
  <dcterms:created xsi:type="dcterms:W3CDTF">2018-02-12T11:58:28Z</dcterms:created>
  <dcterms:modified xsi:type="dcterms:W3CDTF">2020-03-20T09:58:59Z</dcterms:modified>
</cp:coreProperties>
</file>