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9" r:id="rId3"/>
    <p:sldId id="270" r:id="rId4"/>
    <p:sldId id="285" r:id="rId5"/>
    <p:sldId id="271" r:id="rId6"/>
    <p:sldId id="274" r:id="rId7"/>
    <p:sldId id="309" r:id="rId8"/>
    <p:sldId id="273" r:id="rId9"/>
    <p:sldId id="291" r:id="rId10"/>
    <p:sldId id="259" r:id="rId11"/>
    <p:sldId id="258" r:id="rId12"/>
    <p:sldId id="307" r:id="rId13"/>
    <p:sldId id="308" r:id="rId14"/>
    <p:sldId id="276" r:id="rId15"/>
    <p:sldId id="275" r:id="rId16"/>
    <p:sldId id="257" r:id="rId17"/>
    <p:sldId id="277" r:id="rId18"/>
    <p:sldId id="281" r:id="rId19"/>
    <p:sldId id="282" r:id="rId20"/>
    <p:sldId id="278" r:id="rId21"/>
    <p:sldId id="279" r:id="rId22"/>
    <p:sldId id="294" r:id="rId23"/>
    <p:sldId id="286" r:id="rId24"/>
    <p:sldId id="260" r:id="rId25"/>
    <p:sldId id="265" r:id="rId26"/>
    <p:sldId id="288" r:id="rId27"/>
    <p:sldId id="289" r:id="rId28"/>
    <p:sldId id="297" r:id="rId29"/>
    <p:sldId id="298" r:id="rId30"/>
    <p:sldId id="299" r:id="rId31"/>
    <p:sldId id="295" r:id="rId32"/>
    <p:sldId id="296" r:id="rId33"/>
    <p:sldId id="267" r:id="rId34"/>
    <p:sldId id="290" r:id="rId35"/>
    <p:sldId id="287" r:id="rId36"/>
    <p:sldId id="283" r:id="rId37"/>
    <p:sldId id="300" r:id="rId38"/>
    <p:sldId id="263" r:id="rId39"/>
    <p:sldId id="304" r:id="rId40"/>
    <p:sldId id="305" r:id="rId41"/>
    <p:sldId id="306" r:id="rId42"/>
    <p:sldId id="292" r:id="rId43"/>
    <p:sldId id="293" r:id="rId44"/>
    <p:sldId id="284" r:id="rId45"/>
    <p:sldId id="268"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8" autoAdjust="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0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85F34-A700-4EFE-899A-EE0B9F41390E}" type="datetimeFigureOut">
              <a:rPr lang="ru-RU" smtClean="0"/>
              <a:t>22.01.2020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A3131-9419-4B9D-9666-B1CD4ECC9D6C}" type="slidenum">
              <a:rPr lang="ru-RU" smtClean="0"/>
              <a:t>‹#›</a:t>
            </a:fld>
            <a:endParaRPr lang="ru-RU"/>
          </a:p>
        </p:txBody>
      </p:sp>
    </p:spTree>
    <p:extLst>
      <p:ext uri="{BB962C8B-B14F-4D97-AF65-F5344CB8AC3E}">
        <p14:creationId xmlns:p14="http://schemas.microsoft.com/office/powerpoint/2010/main" val="97806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01A3131-9419-4B9D-9666-B1CD4ECC9D6C}" type="slidenum">
              <a:rPr lang="ru-RU" smtClean="0"/>
              <a:t>38</a:t>
            </a:fld>
            <a:endParaRPr lang="ru-RU"/>
          </a:p>
        </p:txBody>
      </p:sp>
    </p:spTree>
    <p:extLst>
      <p:ext uri="{BB962C8B-B14F-4D97-AF65-F5344CB8AC3E}">
        <p14:creationId xmlns:p14="http://schemas.microsoft.com/office/powerpoint/2010/main" val="29355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0AFE36-33FA-46BC-A14C-0E74BDAD290E}" type="datetimeFigureOut">
              <a:rPr lang="ru-RU" smtClean="0"/>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0AFE36-33FA-46BC-A14C-0E74BDAD290E}" type="datetimeFigureOut">
              <a:rPr lang="ru-RU" smtClean="0"/>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0AFE36-33FA-46BC-A14C-0E74BDAD290E}" type="datetimeFigureOut">
              <a:rPr lang="ru-RU" smtClean="0"/>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7" name="Rectangle 6"/>
          <p:cNvSpPr>
            <a:spLocks noGrp="1" noChangeArrowheads="1"/>
          </p:cNvSpPr>
          <p:nvPr>
            <p:ph type="sldNum" sz="quarter" idx="12"/>
          </p:nvPr>
        </p:nvSpPr>
        <p:spPr>
          <a:ln/>
        </p:spPr>
        <p:txBody>
          <a:bodyPr/>
          <a:lstStyle>
            <a:lvl1pPr>
              <a:defRPr/>
            </a:lvl1pPr>
          </a:lstStyle>
          <a:p>
            <a:pPr>
              <a:defRPr/>
            </a:pPr>
            <a:fld id="{6BC51253-4542-47DA-AA1A-80D3872B6558}" type="slidenum">
              <a:rPr lang="en-US" altLang="ru-RU"/>
              <a:pPr>
                <a:defRPr/>
              </a:pPr>
              <a:t>‹#›</a:t>
            </a:fld>
            <a:endParaRPr lang="en-US" altLang="ru-RU"/>
          </a:p>
        </p:txBody>
      </p:sp>
    </p:spTree>
    <p:extLst>
      <p:ext uri="{BB962C8B-B14F-4D97-AF65-F5344CB8AC3E}">
        <p14:creationId xmlns:p14="http://schemas.microsoft.com/office/powerpoint/2010/main" val="914266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ru-RU"/>
          </a:p>
        </p:txBody>
      </p:sp>
      <p:sp>
        <p:nvSpPr>
          <p:cNvPr id="8" name="Rectangle 6"/>
          <p:cNvSpPr>
            <a:spLocks noGrp="1" noChangeArrowheads="1"/>
          </p:cNvSpPr>
          <p:nvPr>
            <p:ph type="sldNum" sz="quarter" idx="12"/>
          </p:nvPr>
        </p:nvSpPr>
        <p:spPr>
          <a:ln/>
        </p:spPr>
        <p:txBody>
          <a:bodyPr/>
          <a:lstStyle>
            <a:lvl1pPr>
              <a:defRPr/>
            </a:lvl1pPr>
          </a:lstStyle>
          <a:p>
            <a:pPr>
              <a:defRPr/>
            </a:pPr>
            <a:fld id="{FE541DE3-23F3-4A37-9E5E-89C878FA1D84}" type="slidenum">
              <a:rPr lang="en-US" altLang="ru-RU"/>
              <a:pPr>
                <a:defRPr/>
              </a:pPr>
              <a:t>‹#›</a:t>
            </a:fld>
            <a:endParaRPr lang="en-US" altLang="ru-RU"/>
          </a:p>
        </p:txBody>
      </p:sp>
    </p:spTree>
    <p:extLst>
      <p:ext uri="{BB962C8B-B14F-4D97-AF65-F5344CB8AC3E}">
        <p14:creationId xmlns:p14="http://schemas.microsoft.com/office/powerpoint/2010/main" val="148540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FD19B9A-0723-4DB8-ABA5-B291C1BCC4E0}" type="slidenum">
              <a:rPr lang="en-US" altLang="ru-RU"/>
              <a:pPr>
                <a:defRPr/>
              </a:pPr>
              <a:t>‹#›</a:t>
            </a:fld>
            <a:endParaRPr lang="en-US" altLang="ru-RU"/>
          </a:p>
        </p:txBody>
      </p:sp>
    </p:spTree>
    <p:extLst>
      <p:ext uri="{BB962C8B-B14F-4D97-AF65-F5344CB8AC3E}">
        <p14:creationId xmlns:p14="http://schemas.microsoft.com/office/powerpoint/2010/main" val="317862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0AFE36-33FA-46BC-A14C-0E74BDAD290E}" type="datetimeFigureOut">
              <a:rPr lang="ru-RU" smtClean="0"/>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0AFE36-33FA-46BC-A14C-0E74BDAD290E}" type="datetimeFigureOut">
              <a:rPr lang="ru-RU" smtClean="0"/>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70AFE36-33FA-46BC-A14C-0E74BDAD290E}" type="datetimeFigureOut">
              <a:rPr lang="ru-RU" smtClean="0"/>
              <a:t>22.01.2020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70AFE36-33FA-46BC-A14C-0E74BDAD290E}" type="datetimeFigureOut">
              <a:rPr lang="ru-RU" smtClean="0"/>
              <a:t>22.01.2020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0AFE36-33FA-46BC-A14C-0E74BDAD290E}" type="datetimeFigureOut">
              <a:rPr lang="ru-RU" smtClean="0"/>
              <a:t>22.01.2020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0AFE36-33FA-46BC-A14C-0E74BDAD290E}" type="datetimeFigureOut">
              <a:rPr lang="ru-RU" smtClean="0"/>
              <a:t>22.01.2020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0AFE36-33FA-46BC-A14C-0E74BDAD290E}" type="datetimeFigureOut">
              <a:rPr lang="ru-RU" smtClean="0"/>
              <a:t>22.01.2020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0AFE36-33FA-46BC-A14C-0E74BDAD290E}" type="datetimeFigureOut">
              <a:rPr lang="ru-RU" smtClean="0"/>
              <a:t>22.01.2020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6BAA0D-B9BA-4D01-991B-4935D48E07B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AFE36-33FA-46BC-A14C-0E74BDAD290E}" type="datetimeFigureOut">
              <a:rPr lang="ru-RU" smtClean="0"/>
              <a:t>22.01.2020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BAA0D-B9BA-4D01-991B-4935D48E07B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freepatent.ru/patents/2205163" TargetMode="External"/><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_________Microsoft_Word_97_20031.doc"/></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sofora.ru/dictionary.html?id=2195" TargetMode="External"/><Relationship Id="rId2" Type="http://schemas.openxmlformats.org/officeDocument/2006/relationships/hyperlink" Target="http://www.sofora.ru/dictionary.html?id=2068" TargetMode="External"/><Relationship Id="rId1" Type="http://schemas.openxmlformats.org/officeDocument/2006/relationships/slideLayout" Target="../slideLayouts/slideLayout7.xml"/><Relationship Id="rId5" Type="http://schemas.openxmlformats.org/officeDocument/2006/relationships/hyperlink" Target="http://www.sofora.ru/dictionary.html?id=1806" TargetMode="External"/><Relationship Id="rId4" Type="http://schemas.openxmlformats.org/officeDocument/2006/relationships/hyperlink" Target="http://www.sofora.ru/dictionary.html?id=209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agro-portal24.ru/agrohimiya/1122-sostav-i-svoystva-teplichnyh-gruntov-chast-3.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sofora.ru/dictionary.html?id=365" TargetMode="External"/><Relationship Id="rId2" Type="http://schemas.openxmlformats.org/officeDocument/2006/relationships/hyperlink" Target="http://www.sofora.ru/dictionary.html?id=575" TargetMode="External"/><Relationship Id="rId1" Type="http://schemas.openxmlformats.org/officeDocument/2006/relationships/slideLayout" Target="../slideLayouts/slideLayout7.xml"/><Relationship Id="rId5" Type="http://schemas.openxmlformats.org/officeDocument/2006/relationships/hyperlink" Target="http://www.sofora.ru/dictionary.html?id=586" TargetMode="External"/><Relationship Id="rId4" Type="http://schemas.openxmlformats.org/officeDocument/2006/relationships/hyperlink" Target="http://www.sofora.ru/zhz_dictionary.html?id=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ofora.ru/zhz_docs_01.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260648"/>
            <a:ext cx="7429552" cy="6001643"/>
          </a:xfrm>
          <a:prstGeom prst="rect">
            <a:avLst/>
          </a:prstGeom>
          <a:noFill/>
          <a:ln>
            <a:solidFill>
              <a:schemeClr val="accent1"/>
            </a:solidFill>
          </a:ln>
        </p:spPr>
        <p:txBody>
          <a:bodyPr wrap="square" rtlCol="0">
            <a:spAutoFit/>
          </a:bodyPr>
          <a:lstStyle/>
          <a:p>
            <a:pPr algn="ctr"/>
            <a:r>
              <a:rPr lang="ru-RU" sz="4800" b="1" i="1" dirty="0"/>
              <a:t>Лекция-семинар:  </a:t>
            </a:r>
            <a:endParaRPr lang="en-US" sz="4800" b="1" i="1" dirty="0" smtClean="0"/>
          </a:p>
          <a:p>
            <a:pPr algn="ctr"/>
            <a:r>
              <a:rPr lang="ru-RU" sz="4800" i="1" dirty="0" smtClean="0">
                <a:solidFill>
                  <a:srgbClr val="FF0000"/>
                </a:solidFill>
                <a:latin typeface="Arial" pitchFamily="34" charset="0"/>
                <a:cs typeface="Arial" pitchFamily="34" charset="0"/>
              </a:rPr>
              <a:t> Технологии компостирования. </a:t>
            </a:r>
          </a:p>
          <a:p>
            <a:pPr algn="ctr"/>
            <a:endParaRPr lang="ru-RU" sz="4800" i="1" dirty="0">
              <a:solidFill>
                <a:srgbClr val="FF0000"/>
              </a:solidFill>
              <a:latin typeface="Arial" pitchFamily="34" charset="0"/>
              <a:cs typeface="Arial" pitchFamily="34" charset="0"/>
            </a:endParaRPr>
          </a:p>
          <a:p>
            <a:pPr algn="ctr"/>
            <a:r>
              <a:rPr lang="ru-RU" sz="4800" i="1" dirty="0" err="1" smtClean="0">
                <a:solidFill>
                  <a:schemeClr val="bg2">
                    <a:lumMod val="25000"/>
                  </a:schemeClr>
                </a:solidFill>
                <a:latin typeface="Arial" pitchFamily="34" charset="0"/>
                <a:cs typeface="Arial" pitchFamily="34" charset="0"/>
              </a:rPr>
              <a:t>Верми</a:t>
            </a:r>
            <a:r>
              <a:rPr lang="ru-RU" sz="4800" i="1" dirty="0" err="1" smtClean="0">
                <a:solidFill>
                  <a:srgbClr val="FF0000"/>
                </a:solidFill>
                <a:latin typeface="Arial" pitchFamily="34" charset="0"/>
                <a:cs typeface="Arial" pitchFamily="34" charset="0"/>
              </a:rPr>
              <a:t>компостирование</a:t>
            </a:r>
            <a:r>
              <a:rPr lang="ru-RU" sz="4800" i="1" dirty="0" smtClean="0">
                <a:solidFill>
                  <a:srgbClr val="FF0000"/>
                </a:solidFill>
                <a:latin typeface="Arial" pitchFamily="34" charset="0"/>
                <a:cs typeface="Arial" pitchFamily="34" charset="0"/>
              </a:rPr>
              <a:t>.</a:t>
            </a:r>
          </a:p>
          <a:p>
            <a:pPr algn="ctr"/>
            <a:r>
              <a:rPr lang="ru-RU" sz="4800" i="1" dirty="0" smtClean="0">
                <a:solidFill>
                  <a:srgbClr val="FF0000"/>
                </a:solidFill>
                <a:latin typeface="Arial" pitchFamily="34" charset="0"/>
                <a:cs typeface="Arial" pitchFamily="34" charset="0"/>
              </a:rPr>
              <a:t> </a:t>
            </a:r>
            <a:endParaRPr lang="en-US" sz="4800" i="1" dirty="0" smtClean="0">
              <a:solidFill>
                <a:srgbClr val="FF0000"/>
              </a:solidFill>
              <a:latin typeface="Arial" pitchFamily="34" charset="0"/>
              <a:cs typeface="Arial" pitchFamily="34" charset="0"/>
            </a:endParaRPr>
          </a:p>
          <a:p>
            <a:pPr algn="ctr"/>
            <a:r>
              <a:rPr lang="ru-RU" sz="4800" i="1" dirty="0" err="1" smtClean="0">
                <a:solidFill>
                  <a:srgbClr val="00B050"/>
                </a:solidFill>
                <a:latin typeface="Arial" pitchFamily="34" charset="0"/>
                <a:cs typeface="Arial" pitchFamily="34" charset="0"/>
              </a:rPr>
              <a:t>Био</a:t>
            </a:r>
            <a:r>
              <a:rPr lang="ru-RU" sz="4800" i="1" dirty="0" err="1" smtClean="0">
                <a:solidFill>
                  <a:srgbClr val="FF0000"/>
                </a:solidFill>
                <a:latin typeface="Arial" pitchFamily="34" charset="0"/>
                <a:cs typeface="Arial" pitchFamily="34" charset="0"/>
              </a:rPr>
              <a:t>гумус</a:t>
            </a:r>
            <a:r>
              <a:rPr lang="ru-RU" sz="4800" i="1" dirty="0" smtClean="0">
                <a:solidFill>
                  <a:srgbClr val="FF0000"/>
                </a:solidFill>
                <a:latin typeface="Arial" pitchFamily="34" charset="0"/>
                <a:cs typeface="Arial" pitchFamily="34" charset="0"/>
              </a:rPr>
              <a:t> </a:t>
            </a:r>
            <a:r>
              <a:rPr lang="ru-RU" sz="4800" i="1" dirty="0">
                <a:solidFill>
                  <a:srgbClr val="FF0000"/>
                </a:solidFill>
                <a:latin typeface="Arial" pitchFamily="34" charset="0"/>
                <a:cs typeface="Arial" pitchFamily="34" charset="0"/>
              </a:rPr>
              <a:t>и препараты на его основе.</a:t>
            </a:r>
            <a:endParaRPr lang="ru-RU" sz="4800" dirty="0">
              <a:solidFill>
                <a:srgbClr val="FF000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391306" cy="5262979"/>
          </a:xfrm>
          <a:prstGeom prst="rect">
            <a:avLst/>
          </a:prstGeom>
        </p:spPr>
        <p:txBody>
          <a:bodyPr wrap="square">
            <a:spAutoFit/>
          </a:bodyPr>
          <a:lstStyle/>
          <a:p>
            <a:pPr algn="ctr"/>
            <a:r>
              <a:rPr lang="ru-RU" sz="2800" b="1" dirty="0" smtClean="0">
                <a:latin typeface="Arial" pitchFamily="34" charset="0"/>
                <a:cs typeface="Arial" pitchFamily="34" charset="0"/>
              </a:rPr>
              <a:t>Для быстрого приготовления биокомпоста нужны аэробные (с доступом воздуха) условия</a:t>
            </a:r>
          </a:p>
          <a:p>
            <a:pPr algn="ctr"/>
            <a:endParaRPr lang="ru-RU" sz="2800" b="1" dirty="0" smtClean="0">
              <a:latin typeface="Arial" pitchFamily="34" charset="0"/>
              <a:cs typeface="Arial" pitchFamily="34" charset="0"/>
            </a:endParaRPr>
          </a:p>
          <a:p>
            <a:pPr marL="457200" indent="-457200" algn="just">
              <a:buFont typeface="Arial" panose="020B0604020202020204" pitchFamily="34" charset="0"/>
              <a:buChar char="•"/>
            </a:pPr>
            <a:r>
              <a:rPr lang="ru-RU" sz="2800" b="1" dirty="0" smtClean="0">
                <a:latin typeface="Arial" pitchFamily="34" charset="0"/>
                <a:cs typeface="Arial" pitchFamily="34" charset="0"/>
              </a:rPr>
              <a:t> </a:t>
            </a:r>
            <a:r>
              <a:rPr lang="ru-RU" sz="2800" dirty="0" smtClean="0">
                <a:latin typeface="Arial" pitchFamily="34" charset="0"/>
                <a:cs typeface="Arial" pitchFamily="34" charset="0"/>
              </a:rPr>
              <a:t>	органические остатки для компостирования прослаиваются или складываются на дренаж (сухие ветки, кирпичи),  чтобы обеспечить доступ воздуха компостной куче снизу</a:t>
            </a:r>
          </a:p>
          <a:p>
            <a:pPr algn="just"/>
            <a:endParaRPr lang="ru-RU" sz="2800" dirty="0">
              <a:latin typeface="Arial" pitchFamily="34" charset="0"/>
              <a:cs typeface="Arial" pitchFamily="34" charset="0"/>
            </a:endParaRPr>
          </a:p>
          <a:p>
            <a:pPr marL="457200" indent="-457200" algn="just">
              <a:buFont typeface="Arial" panose="020B0604020202020204" pitchFamily="34" charset="0"/>
              <a:buChar char="•"/>
            </a:pPr>
            <a:r>
              <a:rPr lang="ru-RU" sz="2800" dirty="0">
                <a:latin typeface="Arial" pitchFamily="34" charset="0"/>
                <a:cs typeface="Arial" pitchFamily="34" charset="0"/>
              </a:rPr>
              <a:t>п</a:t>
            </a:r>
            <a:r>
              <a:rPr lang="ru-RU" sz="2800" dirty="0" smtClean="0">
                <a:latin typeface="Arial" pitchFamily="34" charset="0"/>
                <a:cs typeface="Arial" pitchFamily="34" charset="0"/>
              </a:rPr>
              <a:t>ерегнивающая масса периодически перемешивается, и в ней делаются шурфы для доступа воздуха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ша дорогая Оля!\Documents\zakladka-komposta.jpg"/>
          <p:cNvPicPr>
            <a:picLocks noChangeAspect="1" noChangeArrowheads="1"/>
          </p:cNvPicPr>
          <p:nvPr/>
        </p:nvPicPr>
        <p:blipFill>
          <a:blip r:embed="rId2"/>
          <a:srcRect/>
          <a:stretch>
            <a:fillRect/>
          </a:stretch>
        </p:blipFill>
        <p:spPr bwMode="auto">
          <a:xfrm>
            <a:off x="142844" y="954107"/>
            <a:ext cx="8893652" cy="5742727"/>
          </a:xfrm>
          <a:prstGeom prst="rect">
            <a:avLst/>
          </a:prstGeom>
          <a:noFill/>
        </p:spPr>
      </p:pic>
      <p:sp>
        <p:nvSpPr>
          <p:cNvPr id="2" name="Прямоугольник 1"/>
          <p:cNvSpPr/>
          <p:nvPr/>
        </p:nvSpPr>
        <p:spPr>
          <a:xfrm>
            <a:off x="142844" y="0"/>
            <a:ext cx="8572528" cy="954107"/>
          </a:xfrm>
          <a:prstGeom prst="rect">
            <a:avLst/>
          </a:prstGeom>
        </p:spPr>
        <p:txBody>
          <a:bodyPr wrap="square">
            <a:spAutoFit/>
          </a:bodyPr>
          <a:lstStyle/>
          <a:p>
            <a:pPr algn="ctr"/>
            <a:r>
              <a:rPr lang="ru-RU" sz="2800" b="1" dirty="0" smtClean="0"/>
              <a:t>Компостирование ускоряется при внесении специальных биопрепаратов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194157"/>
            <a:ext cx="8352928" cy="34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79350" rIns="0" bIns="7935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effectLst/>
              </a:rPr>
              <a:t>Для улучшения качества компоста</a:t>
            </a:r>
            <a:r>
              <a:rPr kumimoji="0" lang="ru-RU" altLang="ru-RU" b="1" i="0" u="none" strike="noStrike" cap="none" normalizeH="0" baseline="0" dirty="0" smtClean="0">
                <a:ln>
                  <a:noFill/>
                </a:ln>
                <a:solidFill>
                  <a:schemeClr val="accent6">
                    <a:lumMod val="50000"/>
                  </a:schemeClr>
                </a:solidFill>
                <a:effectLst/>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accent6">
                    <a:lumMod val="50000"/>
                  </a:schemeClr>
                </a:solidFill>
                <a:effectLst/>
              </a:rPr>
              <a:t>повышения содержания в нем питательных веществ и ускорения процесса разложения применяют различные добавки. Известь вносят в компост, когда возникает необходимость обработки большого количества </a:t>
            </a:r>
            <a:r>
              <a:rPr kumimoji="0" lang="ru-RU" altLang="ru-RU" b="1" i="0" u="none" strike="noStrike" cap="none" normalizeH="0" baseline="0" dirty="0" err="1" smtClean="0">
                <a:ln>
                  <a:noFill/>
                </a:ln>
                <a:solidFill>
                  <a:schemeClr val="accent6">
                    <a:lumMod val="50000"/>
                  </a:schemeClr>
                </a:solidFill>
                <a:effectLst/>
              </a:rPr>
              <a:t>кислореагирующих</a:t>
            </a:r>
            <a:r>
              <a:rPr kumimoji="0" lang="ru-RU" altLang="ru-RU" b="1" i="0" u="none" strike="noStrike" cap="none" normalizeH="0" baseline="0" dirty="0" smtClean="0">
                <a:ln>
                  <a:noFill/>
                </a:ln>
                <a:solidFill>
                  <a:schemeClr val="accent6">
                    <a:lumMod val="50000"/>
                  </a:schemeClr>
                </a:solidFill>
                <a:effectLst/>
              </a:rPr>
              <a:t> материалов в его составе, например, древесных обрезков, опилок, хвои, коры. Так, при компостировании большого количества древесной коры норма внесения извести составляет 10 кг/</a:t>
            </a:r>
            <a:r>
              <a:rPr kumimoji="0" lang="ru-RU" altLang="ru-RU" b="1" i="0" u="none" strike="noStrike" cap="none" normalizeH="0" baseline="0" dirty="0" err="1" smtClean="0">
                <a:ln>
                  <a:noFill/>
                </a:ln>
                <a:solidFill>
                  <a:schemeClr val="accent6">
                    <a:lumMod val="50000"/>
                  </a:schemeClr>
                </a:solidFill>
                <a:effectLst/>
              </a:rPr>
              <a:t>мЗ</a:t>
            </a:r>
            <a:r>
              <a:rPr kumimoji="0" lang="ru-RU" altLang="ru-RU" b="1" i="0" u="none" strike="noStrike" cap="none" normalizeH="0" baseline="0" dirty="0" smtClean="0">
                <a:ln>
                  <a:noFill/>
                </a:ln>
                <a:solidFill>
                  <a:schemeClr val="accent6">
                    <a:lumMod val="50000"/>
                  </a:schemeClr>
                </a:solidFill>
                <a:effectLst/>
              </a:rPr>
              <a:t>. Известь нейтрализует действие выделяющихся в процессе разложения кислот, обеспечивает благоприятный уровень кислотности среды, что благотворно влияет на сбалансированный обмен веществ, активизирует разлагающую деятельность микроорганизмов.</a:t>
            </a:r>
            <a:endParaRPr kumimoji="0" lang="ru-RU" altLang="ru-RU" b="1" i="1" u="none" strike="noStrike" cap="none" normalizeH="0" baseline="0" dirty="0" smtClean="0">
              <a:ln>
                <a:noFill/>
              </a:ln>
              <a:solidFill>
                <a:schemeClr val="accent6">
                  <a:lumMod val="50000"/>
                </a:schemeClr>
              </a:solidFill>
              <a:effectLst/>
            </a:endParaRPr>
          </a:p>
        </p:txBody>
      </p:sp>
      <p:sp>
        <p:nvSpPr>
          <p:cNvPr id="3" name="Прямоугольник 2"/>
          <p:cNvSpPr/>
          <p:nvPr/>
        </p:nvSpPr>
        <p:spPr>
          <a:xfrm>
            <a:off x="395536" y="4005064"/>
            <a:ext cx="8352928" cy="2031325"/>
          </a:xfrm>
          <a:prstGeom prst="rect">
            <a:avLst/>
          </a:prstGeom>
        </p:spPr>
        <p:txBody>
          <a:bodyPr wrap="square">
            <a:spAutoFit/>
          </a:bodyPr>
          <a:lstStyle/>
          <a:p>
            <a:r>
              <a:rPr lang="ru-RU" b="1" dirty="0">
                <a:solidFill>
                  <a:schemeClr val="accent6">
                    <a:lumMod val="50000"/>
                  </a:schemeClr>
                </a:solidFill>
              </a:rPr>
              <a:t>Пылевидный кремнезем </a:t>
            </a:r>
            <a:r>
              <a:rPr lang="ru-RU" b="1" dirty="0" smtClean="0">
                <a:solidFill>
                  <a:schemeClr val="accent6">
                    <a:lumMod val="50000"/>
                  </a:schemeClr>
                </a:solidFill>
              </a:rPr>
              <a:t>(цеолит) </a:t>
            </a:r>
            <a:r>
              <a:rPr lang="ru-RU" dirty="0" smtClean="0">
                <a:solidFill>
                  <a:schemeClr val="accent6">
                    <a:lumMod val="50000"/>
                  </a:schemeClr>
                </a:solidFill>
              </a:rPr>
              <a:t>также </a:t>
            </a:r>
            <a:r>
              <a:rPr lang="ru-RU" dirty="0">
                <a:solidFill>
                  <a:schemeClr val="accent6">
                    <a:lumMod val="50000"/>
                  </a:schemeClr>
                </a:solidFill>
              </a:rPr>
              <a:t>является ценной добавкой к компосту, поскольку содержит до 80 % глинных минералов, большой набор минеральных веществ: медь, цинк, никель, хром, а еще богат магнием. Пылевидный кремнезем обогащает компост микроэлементами, предотвращает накопление тяжелых металлов, улучшает структуру почвы и отлично связывает влагу. Кроме того, он способен уменьшать неприятные запахи, возникающие в процессе разложения. Норма внесения пылевидного кремнезема составляет 5-9 кг/</a:t>
            </a:r>
            <a:r>
              <a:rPr lang="ru-RU" dirty="0" err="1">
                <a:solidFill>
                  <a:schemeClr val="accent6">
                    <a:lumMod val="50000"/>
                  </a:schemeClr>
                </a:solidFill>
              </a:rPr>
              <a:t>мЗ</a:t>
            </a:r>
            <a:r>
              <a:rPr lang="ru-RU" dirty="0">
                <a:solidFill>
                  <a:schemeClr val="accent6">
                    <a:lumMod val="50000"/>
                  </a:schemeClr>
                </a:solidFill>
              </a:rPr>
              <a:t> компоста.</a:t>
            </a:r>
          </a:p>
        </p:txBody>
      </p:sp>
    </p:spTree>
    <p:extLst>
      <p:ext uri="{BB962C8B-B14F-4D97-AF65-F5344CB8AC3E}">
        <p14:creationId xmlns:p14="http://schemas.microsoft.com/office/powerpoint/2010/main" val="270726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929" y="289777"/>
            <a:ext cx="7857550" cy="1477328"/>
          </a:xfrm>
          <a:prstGeom prst="rect">
            <a:avLst/>
          </a:prstGeom>
        </p:spPr>
        <p:txBody>
          <a:bodyPr wrap="square">
            <a:spAutoFit/>
          </a:bodyPr>
          <a:lstStyle/>
          <a:p>
            <a:r>
              <a:rPr lang="ru-RU" altLang="ru-RU" b="1" dirty="0"/>
              <a:t>Для улучшения качества компоста </a:t>
            </a:r>
            <a:endParaRPr lang="ru-RU" altLang="ru-RU" b="1" dirty="0" smtClean="0"/>
          </a:p>
          <a:p>
            <a:endParaRPr lang="ru-RU" dirty="0" smtClean="0">
              <a:solidFill>
                <a:schemeClr val="accent6">
                  <a:lumMod val="50000"/>
                </a:schemeClr>
              </a:solidFill>
            </a:endParaRPr>
          </a:p>
          <a:p>
            <a:r>
              <a:rPr lang="ru-RU" b="1" dirty="0" smtClean="0">
                <a:solidFill>
                  <a:schemeClr val="accent6">
                    <a:lumMod val="50000"/>
                  </a:schemeClr>
                </a:solidFill>
              </a:rPr>
              <a:t>Костная </a:t>
            </a:r>
            <a:r>
              <a:rPr lang="ru-RU" b="1" dirty="0">
                <a:solidFill>
                  <a:schemeClr val="accent6">
                    <a:lumMod val="50000"/>
                  </a:schemeClr>
                </a:solidFill>
              </a:rPr>
              <a:t>мука</a:t>
            </a:r>
            <a:r>
              <a:rPr lang="ru-RU" dirty="0">
                <a:solidFill>
                  <a:schemeClr val="accent6">
                    <a:lumMod val="50000"/>
                  </a:schemeClr>
                </a:solidFill>
              </a:rPr>
              <a:t> обладает сильным удобряющим действием и повышает биологическую активность компоста. Ее можно рассыпать между слоями компоста или вносить </a:t>
            </a:r>
            <a:r>
              <a:rPr lang="ru-RU" dirty="0" smtClean="0">
                <a:solidFill>
                  <a:schemeClr val="accent6">
                    <a:lumMod val="50000"/>
                  </a:schemeClr>
                </a:solidFill>
              </a:rPr>
              <a:t>с водой </a:t>
            </a:r>
            <a:r>
              <a:rPr lang="ru-RU" dirty="0">
                <a:solidFill>
                  <a:schemeClr val="accent6">
                    <a:lumMod val="50000"/>
                  </a:schemeClr>
                </a:solidFill>
              </a:rPr>
              <a:t>во время увлажнения компоста. </a:t>
            </a:r>
          </a:p>
        </p:txBody>
      </p:sp>
      <p:sp>
        <p:nvSpPr>
          <p:cNvPr id="4" name="Прямоугольник 3"/>
          <p:cNvSpPr/>
          <p:nvPr/>
        </p:nvSpPr>
        <p:spPr>
          <a:xfrm>
            <a:off x="178497" y="1916832"/>
            <a:ext cx="7992888" cy="2585323"/>
          </a:xfrm>
          <a:prstGeom prst="rect">
            <a:avLst/>
          </a:prstGeom>
        </p:spPr>
        <p:txBody>
          <a:bodyPr wrap="square">
            <a:spAutoFit/>
          </a:bodyPr>
          <a:lstStyle/>
          <a:p>
            <a:r>
              <a:rPr lang="ru-RU" dirty="0">
                <a:solidFill>
                  <a:schemeClr val="accent6">
                    <a:lumMod val="50000"/>
                  </a:schemeClr>
                </a:solidFill>
              </a:rPr>
              <a:t>Особенно ценной добавкой к компосту являются </a:t>
            </a:r>
            <a:r>
              <a:rPr lang="ru-RU" b="1" dirty="0">
                <a:solidFill>
                  <a:schemeClr val="accent6">
                    <a:lumMod val="50000"/>
                  </a:schemeClr>
                </a:solidFill>
              </a:rPr>
              <a:t>травяные настои</a:t>
            </a:r>
            <a:r>
              <a:rPr lang="ru-RU" dirty="0">
                <a:solidFill>
                  <a:schemeClr val="accent6">
                    <a:lumMod val="50000"/>
                  </a:schemeClr>
                </a:solidFill>
              </a:rPr>
              <a:t>, которые играют роль природных биологических катализаторов процессов разложения, обогащают компост биологически активными веществами и стимулируют жизнедеятельность почвенных организмов. Настои готовят из определенного набора растений, в который входят одуванчик, ромашка, тысячелистник и крапива. Для этого следует заложить в бочку на 1/3 ее объема свежие растения и залить дождевой водой, настаивать не более 3 дней при регулярном помешивании. После готовности настой процедить и вносить в компост через лунки.</a:t>
            </a:r>
          </a:p>
        </p:txBody>
      </p:sp>
    </p:spTree>
    <p:extLst>
      <p:ext uri="{BB962C8B-B14F-4D97-AF65-F5344CB8AC3E}">
        <p14:creationId xmlns:p14="http://schemas.microsoft.com/office/powerpoint/2010/main" val="298323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ru-RU" altLang="ru-RU" smtClean="0">
                <a:solidFill>
                  <a:srgbClr val="800000"/>
                </a:solidFill>
              </a:rPr>
              <a:t>Этапы компостирования</a:t>
            </a:r>
          </a:p>
        </p:txBody>
      </p:sp>
      <p:sp>
        <p:nvSpPr>
          <p:cNvPr id="37891" name="Rectangle 3"/>
          <p:cNvSpPr>
            <a:spLocks noGrp="1" noChangeArrowheads="1"/>
          </p:cNvSpPr>
          <p:nvPr>
            <p:ph type="body" idx="1"/>
          </p:nvPr>
        </p:nvSpPr>
        <p:spPr>
          <a:xfrm>
            <a:off x="457200" y="1600200"/>
            <a:ext cx="8229600" cy="5141168"/>
          </a:xfrm>
        </p:spPr>
        <p:txBody>
          <a:bodyPr/>
          <a:lstStyle/>
          <a:p>
            <a:pPr marL="0" indent="0" eaLnBrk="1" hangingPunct="1">
              <a:buNone/>
            </a:pPr>
            <a:r>
              <a:rPr lang="ru-RU" altLang="ru-RU" dirty="0" smtClean="0"/>
              <a:t>1, 2, 3</a:t>
            </a:r>
          </a:p>
        </p:txBody>
      </p:sp>
      <p:pic>
        <p:nvPicPr>
          <p:cNvPr id="37892" name="Picture 4" descr="moistenpile"/>
          <p:cNvPicPr>
            <a:picLocks noChangeAspect="1" noChangeArrowheads="1"/>
          </p:cNvPicPr>
          <p:nvPr/>
        </p:nvPicPr>
        <p:blipFill>
          <a:blip r:embed="rId2" cstate="print"/>
          <a:srcRect/>
          <a:stretch>
            <a:fillRect/>
          </a:stretch>
        </p:blipFill>
        <p:spPr bwMode="auto">
          <a:xfrm>
            <a:off x="2843808" y="1600200"/>
            <a:ext cx="5953125" cy="4392613"/>
          </a:xfrm>
          <a:prstGeom prst="rect">
            <a:avLst/>
          </a:prstGeom>
          <a:noFill/>
          <a:ln w="9525">
            <a:noFill/>
            <a:miter lim="800000"/>
            <a:headEnd/>
            <a:tailEnd/>
          </a:ln>
        </p:spPr>
      </p:pic>
      <p:pic>
        <p:nvPicPr>
          <p:cNvPr id="37893" name="Picture 5" descr="layerwgreen"/>
          <p:cNvPicPr>
            <a:picLocks noChangeAspect="1" noChangeArrowheads="1"/>
          </p:cNvPicPr>
          <p:nvPr/>
        </p:nvPicPr>
        <p:blipFill>
          <a:blip r:embed="rId3" cstate="print"/>
          <a:srcRect/>
          <a:stretch>
            <a:fillRect/>
          </a:stretch>
        </p:blipFill>
        <p:spPr bwMode="auto">
          <a:xfrm>
            <a:off x="457200" y="2204864"/>
            <a:ext cx="2905125" cy="4391025"/>
          </a:xfrm>
          <a:prstGeom prst="rect">
            <a:avLst/>
          </a:prstGeom>
          <a:noFill/>
          <a:ln w="9525">
            <a:noFill/>
            <a:miter lim="800000"/>
            <a:headEnd/>
            <a:tailEnd/>
          </a:ln>
        </p:spPr>
      </p:pic>
    </p:spTree>
    <p:extLst>
      <p:ext uri="{BB962C8B-B14F-4D97-AF65-F5344CB8AC3E}">
        <p14:creationId xmlns:p14="http://schemas.microsoft.com/office/powerpoint/2010/main" val="153346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ru-RU" altLang="ru-RU" smtClean="0">
                <a:solidFill>
                  <a:srgbClr val="800000"/>
                </a:solidFill>
              </a:rPr>
              <a:t>Этапы компостирования</a:t>
            </a:r>
          </a:p>
        </p:txBody>
      </p:sp>
      <p:sp>
        <p:nvSpPr>
          <p:cNvPr id="38915" name="Rectangle 3"/>
          <p:cNvSpPr>
            <a:spLocks noGrp="1" noChangeArrowheads="1"/>
          </p:cNvSpPr>
          <p:nvPr>
            <p:ph type="body" idx="1"/>
          </p:nvPr>
        </p:nvSpPr>
        <p:spPr>
          <a:xfrm>
            <a:off x="457200" y="1600200"/>
            <a:ext cx="8579296" cy="4525963"/>
          </a:xfrm>
        </p:spPr>
        <p:txBody>
          <a:bodyPr/>
          <a:lstStyle/>
          <a:p>
            <a:pPr marL="0" indent="0" eaLnBrk="1" hangingPunct="1">
              <a:buNone/>
            </a:pPr>
            <a:r>
              <a:rPr lang="ru-RU" altLang="ru-RU" dirty="0" smtClean="0"/>
              <a:t>4                                             5</a:t>
            </a:r>
          </a:p>
        </p:txBody>
      </p:sp>
      <p:pic>
        <p:nvPicPr>
          <p:cNvPr id="38916" name="Picture 4" descr="typical3x3x3pile"/>
          <p:cNvPicPr>
            <a:picLocks noChangeAspect="1" noChangeArrowheads="1"/>
          </p:cNvPicPr>
          <p:nvPr/>
        </p:nvPicPr>
        <p:blipFill>
          <a:blip r:embed="rId2" cstate="print"/>
          <a:srcRect/>
          <a:stretch>
            <a:fillRect/>
          </a:stretch>
        </p:blipFill>
        <p:spPr bwMode="auto">
          <a:xfrm>
            <a:off x="894557" y="1628775"/>
            <a:ext cx="3816350" cy="4371975"/>
          </a:xfrm>
          <a:prstGeom prst="rect">
            <a:avLst/>
          </a:prstGeom>
          <a:noFill/>
          <a:ln w="9525">
            <a:noFill/>
            <a:miter lim="800000"/>
            <a:headEnd/>
            <a:tailEnd/>
          </a:ln>
        </p:spPr>
      </p:pic>
      <p:pic>
        <p:nvPicPr>
          <p:cNvPr id="38917" name="Picture 5" descr="findashdayspot"/>
          <p:cNvPicPr>
            <a:picLocks noChangeAspect="1" noChangeArrowheads="1"/>
          </p:cNvPicPr>
          <p:nvPr/>
        </p:nvPicPr>
        <p:blipFill>
          <a:blip r:embed="rId3" cstate="print"/>
          <a:srcRect/>
          <a:stretch>
            <a:fillRect/>
          </a:stretch>
        </p:blipFill>
        <p:spPr bwMode="auto">
          <a:xfrm>
            <a:off x="5257450" y="1630041"/>
            <a:ext cx="3455987" cy="4371975"/>
          </a:xfrm>
          <a:prstGeom prst="rect">
            <a:avLst/>
          </a:prstGeom>
          <a:noFill/>
          <a:ln w="9525">
            <a:noFill/>
            <a:miter lim="800000"/>
            <a:headEnd/>
            <a:tailEnd/>
          </a:ln>
        </p:spPr>
      </p:pic>
    </p:spTree>
    <p:extLst>
      <p:ext uri="{BB962C8B-B14F-4D97-AF65-F5344CB8AC3E}">
        <p14:creationId xmlns:p14="http://schemas.microsoft.com/office/powerpoint/2010/main" val="97816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ша дорогая Оля!\Documents\k3.jpg"/>
          <p:cNvPicPr>
            <a:picLocks noChangeAspect="1" noChangeArrowheads="1"/>
          </p:cNvPicPr>
          <p:nvPr/>
        </p:nvPicPr>
        <p:blipFill>
          <a:blip r:embed="rId2"/>
          <a:srcRect/>
          <a:stretch>
            <a:fillRect/>
          </a:stretch>
        </p:blipFill>
        <p:spPr bwMode="auto">
          <a:xfrm>
            <a:off x="467543" y="1026623"/>
            <a:ext cx="8262283" cy="5831377"/>
          </a:xfrm>
          <a:prstGeom prst="rect">
            <a:avLst/>
          </a:prstGeom>
          <a:noFill/>
        </p:spPr>
      </p:pic>
      <p:sp>
        <p:nvSpPr>
          <p:cNvPr id="6" name="TextBox 5"/>
          <p:cNvSpPr txBox="1"/>
          <p:nvPr/>
        </p:nvSpPr>
        <p:spPr>
          <a:xfrm>
            <a:off x="1819826" y="0"/>
            <a:ext cx="4968604" cy="1231106"/>
          </a:xfrm>
          <a:prstGeom prst="rect">
            <a:avLst/>
          </a:prstGeom>
          <a:noFill/>
        </p:spPr>
        <p:txBody>
          <a:bodyPr wrap="none" rtlCol="0">
            <a:spAutoFit/>
          </a:bodyPr>
          <a:lstStyle/>
          <a:p>
            <a:pPr algn="ctr"/>
            <a:r>
              <a:rPr lang="ru-RU" sz="2800" b="1" dirty="0" smtClean="0">
                <a:latin typeface="Arial" pitchFamily="34" charset="0"/>
                <a:cs typeface="Arial" pitchFamily="34" charset="0"/>
              </a:rPr>
              <a:t>Основные этапы</a:t>
            </a:r>
          </a:p>
          <a:p>
            <a:pPr algn="ctr"/>
            <a:r>
              <a:rPr lang="ru-RU" sz="2800" b="1" dirty="0" smtClean="0">
                <a:latin typeface="Arial" pitchFamily="34" charset="0"/>
                <a:cs typeface="Arial" pitchFamily="34" charset="0"/>
              </a:rPr>
              <a:t>приготовления компоста</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79512" y="1196752"/>
            <a:ext cx="2435023" cy="1512863"/>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cstate="print"/>
          <a:srcRect/>
          <a:stretch>
            <a:fillRect/>
          </a:stretch>
        </p:blipFill>
        <p:spPr bwMode="auto">
          <a:xfrm>
            <a:off x="4139952" y="1196752"/>
            <a:ext cx="2456952" cy="1512863"/>
          </a:xfrm>
          <a:prstGeom prst="rect">
            <a:avLst/>
          </a:prstGeom>
          <a:noFill/>
          <a:ln w="9525">
            <a:noFill/>
            <a:miter lim="800000"/>
            <a:headEnd/>
            <a:tailEnd/>
          </a:ln>
          <a:effectLst/>
        </p:spPr>
      </p:pic>
      <p:pic>
        <p:nvPicPr>
          <p:cNvPr id="39940" name="Picture 4"/>
          <p:cNvPicPr>
            <a:picLocks noChangeAspect="1" noChangeArrowheads="1"/>
          </p:cNvPicPr>
          <p:nvPr/>
        </p:nvPicPr>
        <p:blipFill>
          <a:blip r:embed="rId4" cstate="print"/>
          <a:srcRect/>
          <a:stretch>
            <a:fillRect/>
          </a:stretch>
        </p:blipFill>
        <p:spPr bwMode="auto">
          <a:xfrm>
            <a:off x="190574" y="4653136"/>
            <a:ext cx="2448272" cy="1494750"/>
          </a:xfrm>
          <a:prstGeom prst="rect">
            <a:avLst/>
          </a:prstGeom>
          <a:noFill/>
          <a:ln w="9525">
            <a:noFill/>
            <a:miter lim="800000"/>
            <a:headEnd/>
            <a:tailEnd/>
          </a:ln>
          <a:effectLst/>
        </p:spPr>
      </p:pic>
      <p:pic>
        <p:nvPicPr>
          <p:cNvPr id="39942" name="Picture 6"/>
          <p:cNvPicPr>
            <a:picLocks noChangeAspect="1" noChangeArrowheads="1"/>
          </p:cNvPicPr>
          <p:nvPr/>
        </p:nvPicPr>
        <p:blipFill>
          <a:blip r:embed="rId5" cstate="print"/>
          <a:srcRect/>
          <a:stretch>
            <a:fillRect/>
          </a:stretch>
        </p:blipFill>
        <p:spPr bwMode="auto">
          <a:xfrm>
            <a:off x="181685" y="3010222"/>
            <a:ext cx="2432849" cy="1363579"/>
          </a:xfrm>
          <a:prstGeom prst="rect">
            <a:avLst/>
          </a:prstGeom>
          <a:noFill/>
          <a:ln w="9525">
            <a:noFill/>
            <a:miter lim="800000"/>
            <a:headEnd/>
            <a:tailEnd/>
          </a:ln>
          <a:effectLst/>
        </p:spPr>
      </p:pic>
      <p:sp>
        <p:nvSpPr>
          <p:cNvPr id="39943" name="Rectangle 7"/>
          <p:cNvSpPr>
            <a:spLocks noGrp="1" noChangeArrowheads="1"/>
          </p:cNvSpPr>
          <p:nvPr>
            <p:ph type="title"/>
          </p:nvPr>
        </p:nvSpPr>
        <p:spPr>
          <a:xfrm>
            <a:off x="467544" y="63856"/>
            <a:ext cx="8229600" cy="1143000"/>
          </a:xfrm>
        </p:spPr>
        <p:txBody>
          <a:bodyPr/>
          <a:lstStyle/>
          <a:p>
            <a:pPr eaLnBrk="1" hangingPunct="1"/>
            <a:r>
              <a:rPr lang="ru-RU" altLang="ru-RU" sz="3300" b="1" dirty="0" smtClean="0">
                <a:solidFill>
                  <a:srgbClr val="800000"/>
                </a:solidFill>
              </a:rPr>
              <a:t>Приспособления для компостирования</a:t>
            </a:r>
          </a:p>
        </p:txBody>
      </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2852936"/>
            <a:ext cx="5616624" cy="3744416"/>
          </a:xfrm>
          <a:prstGeom prst="rect">
            <a:avLst/>
          </a:prstGeom>
        </p:spPr>
      </p:pic>
    </p:spTree>
    <p:extLst>
      <p:ext uri="{BB962C8B-B14F-4D97-AF65-F5344CB8AC3E}">
        <p14:creationId xmlns:p14="http://schemas.microsoft.com/office/powerpoint/2010/main" val="77253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Grp="1" noChangeArrowheads="1"/>
          </p:cNvSpPr>
          <p:nvPr>
            <p:ph type="title"/>
          </p:nvPr>
        </p:nvSpPr>
        <p:spPr>
          <a:xfrm>
            <a:off x="430303" y="-261536"/>
            <a:ext cx="8229600" cy="1143000"/>
          </a:xfrm>
        </p:spPr>
        <p:txBody>
          <a:bodyPr/>
          <a:lstStyle/>
          <a:p>
            <a:pPr eaLnBrk="1" hangingPunct="1"/>
            <a:r>
              <a:rPr lang="ru-RU" altLang="ru-RU" sz="3300" b="1" dirty="0" smtClean="0">
                <a:solidFill>
                  <a:srgbClr val="800000"/>
                </a:solidFill>
              </a:rPr>
              <a:t>Приспособления для компостирования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54" y="2636912"/>
            <a:ext cx="8144227" cy="45811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692696"/>
            <a:ext cx="3231045" cy="215550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95898"/>
            <a:ext cx="4532419" cy="1872208"/>
          </a:xfrm>
          <a:prstGeom prst="rect">
            <a:avLst/>
          </a:prstGeom>
        </p:spPr>
      </p:pic>
    </p:spTree>
    <p:extLst>
      <p:ext uri="{BB962C8B-B14F-4D97-AF65-F5344CB8AC3E}">
        <p14:creationId xmlns:p14="http://schemas.microsoft.com/office/powerpoint/2010/main" val="208171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Grp="1" noChangeArrowheads="1"/>
          </p:cNvSpPr>
          <p:nvPr>
            <p:ph type="title"/>
          </p:nvPr>
        </p:nvSpPr>
        <p:spPr>
          <a:xfrm>
            <a:off x="474948" y="-99392"/>
            <a:ext cx="8229600" cy="1143000"/>
          </a:xfrm>
        </p:spPr>
        <p:txBody>
          <a:bodyPr/>
          <a:lstStyle/>
          <a:p>
            <a:pPr eaLnBrk="1" hangingPunct="1"/>
            <a:r>
              <a:rPr lang="ru-RU" altLang="ru-RU" sz="3300" b="1" dirty="0" smtClean="0">
                <a:solidFill>
                  <a:srgbClr val="800000"/>
                </a:solidFill>
              </a:rPr>
              <a:t>Приспособления для компостирования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8720"/>
            <a:ext cx="8532440" cy="5688293"/>
          </a:xfrm>
          <a:prstGeom prst="rect">
            <a:avLst/>
          </a:prstGeom>
        </p:spPr>
      </p:pic>
    </p:spTree>
    <p:extLst>
      <p:ext uri="{BB962C8B-B14F-4D97-AF65-F5344CB8AC3E}">
        <p14:creationId xmlns:p14="http://schemas.microsoft.com/office/powerpoint/2010/main" val="376973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altLang="ru-RU" b="1" smtClean="0">
                <a:solidFill>
                  <a:srgbClr val="800000"/>
                </a:solidFill>
              </a:rPr>
              <a:t>Органические удобрения</a:t>
            </a:r>
          </a:p>
        </p:txBody>
      </p:sp>
      <p:sp>
        <p:nvSpPr>
          <p:cNvPr id="15363" name="Rectangle 3"/>
          <p:cNvSpPr>
            <a:spLocks noChangeArrowheads="1"/>
          </p:cNvSpPr>
          <p:nvPr/>
        </p:nvSpPr>
        <p:spPr bwMode="auto">
          <a:xfrm>
            <a:off x="2195513" y="1628775"/>
            <a:ext cx="4032250" cy="1439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400" b="1">
                <a:effectLst>
                  <a:outerShdw blurRad="38100" dist="38100" dir="2700000" algn="tl">
                    <a:srgbClr val="FFFFFF"/>
                  </a:outerShdw>
                </a:effectLst>
                <a:latin typeface="Arial" pitchFamily="34" charset="0"/>
              </a:rPr>
              <a:t>Органические удобрения</a:t>
            </a:r>
          </a:p>
        </p:txBody>
      </p:sp>
      <p:sp>
        <p:nvSpPr>
          <p:cNvPr id="31748" name="Oval 4"/>
          <p:cNvSpPr>
            <a:spLocks noChangeArrowheads="1"/>
          </p:cNvSpPr>
          <p:nvPr/>
        </p:nvSpPr>
        <p:spPr bwMode="auto">
          <a:xfrm>
            <a:off x="684213" y="4076700"/>
            <a:ext cx="2808287" cy="1512888"/>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15365" name="Oval 5"/>
          <p:cNvSpPr>
            <a:spLocks noChangeArrowheads="1"/>
          </p:cNvSpPr>
          <p:nvPr/>
        </p:nvSpPr>
        <p:spPr bwMode="auto">
          <a:xfrm>
            <a:off x="3779838" y="4365625"/>
            <a:ext cx="2087562"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400" b="1">
                <a:solidFill>
                  <a:srgbClr val="FF0000"/>
                </a:solidFill>
                <a:effectLst>
                  <a:outerShdw blurRad="38100" dist="38100" dir="2700000" algn="tl">
                    <a:srgbClr val="000000"/>
                  </a:outerShdw>
                </a:effectLst>
                <a:latin typeface="Arial" pitchFamily="34" charset="0"/>
              </a:rPr>
              <a:t>Торф</a:t>
            </a:r>
          </a:p>
        </p:txBody>
      </p:sp>
      <p:sp>
        <p:nvSpPr>
          <p:cNvPr id="31750" name="Oval 6"/>
          <p:cNvSpPr>
            <a:spLocks noChangeArrowheads="1"/>
          </p:cNvSpPr>
          <p:nvPr/>
        </p:nvSpPr>
        <p:spPr bwMode="auto">
          <a:xfrm>
            <a:off x="6443663" y="4076700"/>
            <a:ext cx="2232025" cy="1585913"/>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15367" name="Text Box 7"/>
          <p:cNvSpPr txBox="1">
            <a:spLocks noChangeArrowheads="1"/>
          </p:cNvSpPr>
          <p:nvPr/>
        </p:nvSpPr>
        <p:spPr bwMode="auto">
          <a:xfrm>
            <a:off x="900113" y="4437063"/>
            <a:ext cx="25193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ru-RU" altLang="ru-RU" sz="1900" b="1">
                <a:solidFill>
                  <a:srgbClr val="FF0000"/>
                </a:solidFill>
                <a:effectLst>
                  <a:outerShdw blurRad="38100" dist="38100" dir="2700000" algn="tl">
                    <a:srgbClr val="C0C0C0"/>
                  </a:outerShdw>
                </a:effectLst>
                <a:latin typeface="Arial" pitchFamily="34" charset="0"/>
              </a:rPr>
              <a:t>Навоз, птичий помет и компосты</a:t>
            </a:r>
          </a:p>
        </p:txBody>
      </p:sp>
      <p:sp>
        <p:nvSpPr>
          <p:cNvPr id="15368" name="Text Box 8"/>
          <p:cNvSpPr txBox="1">
            <a:spLocks noChangeArrowheads="1"/>
          </p:cNvSpPr>
          <p:nvPr/>
        </p:nvSpPr>
        <p:spPr bwMode="auto">
          <a:xfrm>
            <a:off x="6156325" y="4292600"/>
            <a:ext cx="29876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ru-RU" altLang="ru-RU" sz="1600" b="1">
                <a:solidFill>
                  <a:srgbClr val="FF0000"/>
                </a:solidFill>
                <a:effectLst>
                  <a:outerShdw blurRad="38100" dist="38100" dir="2700000" algn="tl">
                    <a:srgbClr val="C0C0C0"/>
                  </a:outerShdw>
                </a:effectLst>
                <a:latin typeface="Arial" pitchFamily="34" charset="0"/>
              </a:rPr>
              <a:t>Сидераты</a:t>
            </a:r>
          </a:p>
          <a:p>
            <a:pPr algn="ctr">
              <a:spcBef>
                <a:spcPct val="50000"/>
              </a:spcBef>
              <a:defRPr/>
            </a:pPr>
            <a:r>
              <a:rPr lang="ru-RU" altLang="ru-RU" sz="1600" b="1">
                <a:solidFill>
                  <a:srgbClr val="FF0000"/>
                </a:solidFill>
                <a:effectLst>
                  <a:outerShdw blurRad="38100" dist="38100" dir="2700000" algn="tl">
                    <a:srgbClr val="C0C0C0"/>
                  </a:outerShdw>
                </a:effectLst>
                <a:latin typeface="Arial" pitchFamily="34" charset="0"/>
              </a:rPr>
              <a:t>(Зеленые</a:t>
            </a:r>
          </a:p>
          <a:p>
            <a:pPr algn="ctr">
              <a:spcBef>
                <a:spcPct val="50000"/>
              </a:spcBef>
              <a:defRPr/>
            </a:pPr>
            <a:r>
              <a:rPr lang="ru-RU" altLang="ru-RU" sz="1600" b="1">
                <a:solidFill>
                  <a:srgbClr val="FF0000"/>
                </a:solidFill>
                <a:effectLst>
                  <a:outerShdw blurRad="38100" dist="38100" dir="2700000" algn="tl">
                    <a:srgbClr val="C0C0C0"/>
                  </a:outerShdw>
                </a:effectLst>
                <a:latin typeface="Arial" pitchFamily="34" charset="0"/>
              </a:rPr>
              <a:t>удобрения)</a:t>
            </a:r>
          </a:p>
        </p:txBody>
      </p:sp>
      <p:sp>
        <p:nvSpPr>
          <p:cNvPr id="31753" name="Rectangle 9"/>
          <p:cNvSpPr>
            <a:spLocks noChangeArrowheads="1"/>
          </p:cNvSpPr>
          <p:nvPr/>
        </p:nvSpPr>
        <p:spPr bwMode="auto">
          <a:xfrm>
            <a:off x="6804025" y="1916113"/>
            <a:ext cx="1944688" cy="1008062"/>
          </a:xfrm>
          <a:prstGeom prst="rect">
            <a:avLst/>
          </a:prstGeom>
          <a:solidFill>
            <a:schemeClr val="accent1"/>
          </a:solidFill>
          <a:ln w="9525">
            <a:solidFill>
              <a:schemeClr val="tx1"/>
            </a:solidFill>
            <a:miter lim="800000"/>
            <a:headEnd/>
            <a:tailEnd/>
          </a:ln>
          <a:effectLst/>
        </p:spPr>
        <p:txBody>
          <a:bodyPr wrap="none" anchor="ctr"/>
          <a:lstStyle/>
          <a:p>
            <a:pPr algn="ctr"/>
            <a:r>
              <a:rPr lang="ru-RU" altLang="ru-RU" sz="1600" b="1">
                <a:solidFill>
                  <a:srgbClr val="FF0000"/>
                </a:solidFill>
              </a:rPr>
              <a:t>Нетрадиционные</a:t>
            </a:r>
          </a:p>
          <a:p>
            <a:pPr algn="ctr"/>
            <a:r>
              <a:rPr lang="ru-RU" altLang="ru-RU" sz="1600" b="1">
                <a:solidFill>
                  <a:srgbClr val="FF0000"/>
                </a:solidFill>
              </a:rPr>
              <a:t>органические</a:t>
            </a:r>
          </a:p>
          <a:p>
            <a:pPr algn="ctr"/>
            <a:r>
              <a:rPr lang="ru-RU" altLang="ru-RU" sz="1600" b="1">
                <a:solidFill>
                  <a:srgbClr val="FF0000"/>
                </a:solidFill>
              </a:rPr>
              <a:t>удобрения</a:t>
            </a:r>
          </a:p>
        </p:txBody>
      </p:sp>
      <p:sp>
        <p:nvSpPr>
          <p:cNvPr id="31754" name="Line 10"/>
          <p:cNvSpPr>
            <a:spLocks noChangeShapeType="1"/>
          </p:cNvSpPr>
          <p:nvPr/>
        </p:nvSpPr>
        <p:spPr bwMode="auto">
          <a:xfrm>
            <a:off x="6227763" y="2349500"/>
            <a:ext cx="576262" cy="0"/>
          </a:xfrm>
          <a:prstGeom prst="line">
            <a:avLst/>
          </a:prstGeom>
          <a:noFill/>
          <a:ln w="9525">
            <a:solidFill>
              <a:schemeClr val="tx1"/>
            </a:solidFill>
            <a:round/>
            <a:headEnd/>
            <a:tailEnd type="triangle" w="med" len="med"/>
          </a:ln>
          <a:effectLst/>
        </p:spPr>
        <p:txBody>
          <a:bodyPr/>
          <a:lstStyle/>
          <a:p>
            <a:endParaRPr lang="ru-RU"/>
          </a:p>
        </p:txBody>
      </p:sp>
      <p:sp>
        <p:nvSpPr>
          <p:cNvPr id="31755" name="Line 11"/>
          <p:cNvSpPr>
            <a:spLocks noChangeShapeType="1"/>
          </p:cNvSpPr>
          <p:nvPr/>
        </p:nvSpPr>
        <p:spPr bwMode="auto">
          <a:xfrm flipH="1">
            <a:off x="2700338" y="3068638"/>
            <a:ext cx="1511300" cy="1081087"/>
          </a:xfrm>
          <a:prstGeom prst="line">
            <a:avLst/>
          </a:prstGeom>
          <a:noFill/>
          <a:ln w="9525">
            <a:solidFill>
              <a:schemeClr val="tx1"/>
            </a:solidFill>
            <a:round/>
            <a:headEnd/>
            <a:tailEnd type="triangle" w="med" len="med"/>
          </a:ln>
          <a:effectLst/>
        </p:spPr>
        <p:txBody>
          <a:bodyPr/>
          <a:lstStyle/>
          <a:p>
            <a:endParaRPr lang="ru-RU"/>
          </a:p>
        </p:txBody>
      </p:sp>
      <p:sp>
        <p:nvSpPr>
          <p:cNvPr id="31756" name="Line 12"/>
          <p:cNvSpPr>
            <a:spLocks noChangeShapeType="1"/>
          </p:cNvSpPr>
          <p:nvPr/>
        </p:nvSpPr>
        <p:spPr bwMode="auto">
          <a:xfrm>
            <a:off x="4211638" y="3068638"/>
            <a:ext cx="647700" cy="1296987"/>
          </a:xfrm>
          <a:prstGeom prst="line">
            <a:avLst/>
          </a:prstGeom>
          <a:noFill/>
          <a:ln w="9525">
            <a:solidFill>
              <a:schemeClr val="tx1"/>
            </a:solidFill>
            <a:round/>
            <a:headEnd/>
            <a:tailEnd type="triangle" w="med" len="med"/>
          </a:ln>
          <a:effectLst/>
        </p:spPr>
        <p:txBody>
          <a:bodyPr/>
          <a:lstStyle/>
          <a:p>
            <a:endParaRPr lang="ru-RU"/>
          </a:p>
        </p:txBody>
      </p:sp>
      <p:sp>
        <p:nvSpPr>
          <p:cNvPr id="31757" name="Line 13"/>
          <p:cNvSpPr>
            <a:spLocks noChangeShapeType="1"/>
          </p:cNvSpPr>
          <p:nvPr/>
        </p:nvSpPr>
        <p:spPr bwMode="auto">
          <a:xfrm>
            <a:off x="4284663" y="3068638"/>
            <a:ext cx="2663825" cy="1152525"/>
          </a:xfrm>
          <a:prstGeom prst="line">
            <a:avLst/>
          </a:prstGeom>
          <a:noFill/>
          <a:ln w="9525">
            <a:solidFill>
              <a:schemeClr val="tx1"/>
            </a:solidFill>
            <a:round/>
            <a:headEnd/>
            <a:tailEnd type="triangle" w="med" len="med"/>
          </a:ln>
          <a:effectLst/>
        </p:spPr>
        <p:txBody>
          <a:bodyPr/>
          <a:lstStyle/>
          <a:p>
            <a:endParaRPr lang="ru-RU"/>
          </a:p>
        </p:txBody>
      </p:sp>
    </p:spTree>
    <p:extLst>
      <p:ext uri="{BB962C8B-B14F-4D97-AF65-F5344CB8AC3E}">
        <p14:creationId xmlns:p14="http://schemas.microsoft.com/office/powerpoint/2010/main" val="208544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ru-RU" altLang="ru-RU" smtClean="0"/>
          </a:p>
        </p:txBody>
      </p:sp>
      <p:pic>
        <p:nvPicPr>
          <p:cNvPr id="41987" name="Picture 3" descr="flying bat"/>
          <p:cNvPicPr>
            <a:picLocks noGrp="1" noChangeAspect="1" noChangeArrowheads="1" noCrop="1"/>
          </p:cNvPicPr>
          <p:nvPr>
            <p:ph sz="half" idx="1"/>
          </p:nvPr>
        </p:nvPicPr>
        <p:blipFill>
          <a:blip r:embed="rId2" cstate="print"/>
          <a:srcRect/>
          <a:stretch>
            <a:fillRect/>
          </a:stretch>
        </p:blipFill>
        <p:spPr>
          <a:xfrm>
            <a:off x="1995488" y="3595688"/>
            <a:ext cx="962025" cy="533400"/>
          </a:xfrm>
          <a:noFill/>
        </p:spPr>
      </p:pic>
      <p:pic>
        <p:nvPicPr>
          <p:cNvPr id="41988" name="Picture 4" descr="wormbin5"/>
          <p:cNvPicPr>
            <a:picLocks noChangeAspect="1" noChangeArrowheads="1"/>
          </p:cNvPicPr>
          <p:nvPr/>
        </p:nvPicPr>
        <p:blipFill>
          <a:blip r:embed="rId3" cstate="print"/>
          <a:srcRect/>
          <a:stretch>
            <a:fillRect/>
          </a:stretch>
        </p:blipFill>
        <p:spPr bwMode="auto">
          <a:xfrm>
            <a:off x="236402" y="2420938"/>
            <a:ext cx="3240087" cy="3529012"/>
          </a:xfrm>
          <a:prstGeom prst="rect">
            <a:avLst/>
          </a:prstGeom>
          <a:noFill/>
          <a:ln w="9525">
            <a:noFill/>
            <a:miter lim="800000"/>
            <a:headEnd/>
            <a:tailEnd/>
          </a:ln>
        </p:spPr>
      </p:pic>
      <p:pic>
        <p:nvPicPr>
          <p:cNvPr id="41989" name="Picture 5" descr="wormbin1"/>
          <p:cNvPicPr>
            <a:picLocks noChangeAspect="1" noChangeArrowheads="1"/>
          </p:cNvPicPr>
          <p:nvPr/>
        </p:nvPicPr>
        <p:blipFill>
          <a:blip r:embed="rId4" cstate="print"/>
          <a:srcRect/>
          <a:stretch>
            <a:fillRect/>
          </a:stretch>
        </p:blipFill>
        <p:spPr bwMode="auto">
          <a:xfrm>
            <a:off x="5219700" y="2349500"/>
            <a:ext cx="3455988" cy="3671888"/>
          </a:xfrm>
          <a:prstGeom prst="rect">
            <a:avLst/>
          </a:prstGeom>
          <a:noFill/>
          <a:ln w="9525">
            <a:noFill/>
            <a:miter lim="800000"/>
            <a:headEnd/>
            <a:tailEnd/>
          </a:ln>
        </p:spPr>
      </p:pic>
      <p:pic>
        <p:nvPicPr>
          <p:cNvPr id="41990" name="Picture 6" descr="banner"/>
          <p:cNvPicPr>
            <a:picLocks noChangeAspect="1" noChangeArrowheads="1"/>
          </p:cNvPicPr>
          <p:nvPr/>
        </p:nvPicPr>
        <p:blipFill>
          <a:blip r:embed="rId5" cstate="print"/>
          <a:srcRect/>
          <a:stretch>
            <a:fillRect/>
          </a:stretch>
        </p:blipFill>
        <p:spPr bwMode="auto">
          <a:xfrm>
            <a:off x="77787" y="119236"/>
            <a:ext cx="8988425" cy="1700213"/>
          </a:xfrm>
          <a:prstGeom prst="rect">
            <a:avLst/>
          </a:prstGeom>
          <a:noFill/>
          <a:ln w="9525">
            <a:noFill/>
            <a:miter lim="800000"/>
            <a:headEnd/>
            <a:tailEnd/>
          </a:ln>
        </p:spPr>
      </p:pic>
      <p:sp>
        <p:nvSpPr>
          <p:cNvPr id="23559" name="Rectangle 7"/>
          <p:cNvSpPr>
            <a:spLocks noChangeArrowheads="1"/>
          </p:cNvSpPr>
          <p:nvPr/>
        </p:nvSpPr>
        <p:spPr bwMode="auto">
          <a:xfrm>
            <a:off x="3923928" y="150763"/>
            <a:ext cx="4824412" cy="1557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ru-RU" altLang="ru-RU" sz="2800" b="1">
                <a:solidFill>
                  <a:srgbClr val="800000"/>
                </a:solidFill>
                <a:effectLst>
                  <a:outerShdw blurRad="38100" dist="38100" dir="2700000" algn="tl">
                    <a:srgbClr val="C0C0C0"/>
                  </a:outerShdw>
                </a:effectLst>
                <a:latin typeface="Comic Sans MS" pitchFamily="66" charset="0"/>
              </a:rPr>
              <a:t>Вермикомпостирование</a:t>
            </a:r>
          </a:p>
        </p:txBody>
      </p:sp>
      <p:sp>
        <p:nvSpPr>
          <p:cNvPr id="23560" name="Text Box 8"/>
          <p:cNvSpPr txBox="1">
            <a:spLocks noChangeArrowheads="1"/>
          </p:cNvSpPr>
          <p:nvPr/>
        </p:nvSpPr>
        <p:spPr bwMode="auto">
          <a:xfrm>
            <a:off x="2176463" y="6113463"/>
            <a:ext cx="3938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u-RU" altLang="ru-RU" b="1">
                <a:solidFill>
                  <a:srgbClr val="800000"/>
                </a:solidFill>
                <a:effectLst>
                  <a:outerShdw blurRad="38100" dist="38100" dir="2700000" algn="tl">
                    <a:srgbClr val="C0C0C0"/>
                  </a:outerShdw>
                </a:effectLst>
                <a:latin typeface="Arial" pitchFamily="34" charset="0"/>
              </a:rPr>
              <a:t>ИНКУБАТОРЫ  ДЛЯ ЧЕРВЯЧКОВ</a:t>
            </a:r>
          </a:p>
        </p:txBody>
      </p:sp>
      <p:pic>
        <p:nvPicPr>
          <p:cNvPr id="41993" name="Picture 9" descr="ящик для компостирования"/>
          <p:cNvPicPr>
            <a:picLocks noGrp="1" noChangeAspect="1" noChangeArrowheads="1"/>
          </p:cNvPicPr>
          <p:nvPr>
            <p:ph sz="half" idx="2"/>
          </p:nvPr>
        </p:nvPicPr>
        <p:blipFill>
          <a:blip r:embed="rId6" cstate="print"/>
          <a:srcRect/>
          <a:stretch>
            <a:fillRect/>
          </a:stretch>
        </p:blipFill>
        <p:spPr>
          <a:xfrm>
            <a:off x="3303656" y="3645024"/>
            <a:ext cx="2088877" cy="1944216"/>
          </a:xfrm>
          <a:noFill/>
        </p:spPr>
      </p:pic>
    </p:spTree>
    <p:extLst>
      <p:ext uri="{BB962C8B-B14F-4D97-AF65-F5344CB8AC3E}">
        <p14:creationId xmlns:p14="http://schemas.microsoft.com/office/powerpoint/2010/main" val="42285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39182" y="138113"/>
            <a:ext cx="8229600" cy="1143000"/>
          </a:xfrm>
        </p:spPr>
        <p:txBody>
          <a:bodyPr/>
          <a:lstStyle/>
          <a:p>
            <a:pPr eaLnBrk="1" hangingPunct="1"/>
            <a:r>
              <a:rPr lang="ru-RU" altLang="ru-RU" b="1" dirty="0" err="1" smtClean="0">
                <a:solidFill>
                  <a:srgbClr val="800000"/>
                </a:solidFill>
              </a:rPr>
              <a:t>Вермикомпостирование</a:t>
            </a:r>
            <a:endParaRPr lang="ru-RU" altLang="ru-RU" b="1" dirty="0" smtClean="0">
              <a:solidFill>
                <a:srgbClr val="800000"/>
              </a:solidFill>
            </a:endParaRPr>
          </a:p>
        </p:txBody>
      </p:sp>
      <p:pic>
        <p:nvPicPr>
          <p:cNvPr id="40963" name="Picture 3"/>
          <p:cNvPicPr>
            <a:picLocks noGrp="1" noChangeAspect="1" noChangeArrowheads="1"/>
          </p:cNvPicPr>
          <p:nvPr>
            <p:ph sz="half" idx="1"/>
          </p:nvPr>
        </p:nvPicPr>
        <p:blipFill>
          <a:blip r:embed="rId2" cstate="print"/>
          <a:srcRect/>
          <a:stretch>
            <a:fillRect/>
          </a:stretch>
        </p:blipFill>
        <p:spPr>
          <a:xfrm>
            <a:off x="611188" y="1557338"/>
            <a:ext cx="2376487" cy="3244850"/>
          </a:xfrm>
          <a:noFill/>
        </p:spPr>
      </p:pic>
      <p:pic>
        <p:nvPicPr>
          <p:cNvPr id="40964" name="Picture 4"/>
          <p:cNvPicPr>
            <a:picLocks noGrp="1" noChangeAspect="1" noChangeArrowheads="1"/>
          </p:cNvPicPr>
          <p:nvPr>
            <p:ph sz="quarter" idx="2"/>
          </p:nvPr>
        </p:nvPicPr>
        <p:blipFill>
          <a:blip r:embed="rId3" cstate="print"/>
          <a:srcRect/>
          <a:stretch>
            <a:fillRect/>
          </a:stretch>
        </p:blipFill>
        <p:spPr>
          <a:xfrm>
            <a:off x="3132138" y="1484313"/>
            <a:ext cx="2617787" cy="2736850"/>
          </a:xfrm>
          <a:noFill/>
        </p:spPr>
      </p:pic>
      <p:sp>
        <p:nvSpPr>
          <p:cNvPr id="40965" name="Text Box 5"/>
          <p:cNvSpPr txBox="1">
            <a:spLocks noChangeArrowheads="1"/>
          </p:cNvSpPr>
          <p:nvPr/>
        </p:nvSpPr>
        <p:spPr bwMode="auto">
          <a:xfrm>
            <a:off x="1095375" y="5373688"/>
            <a:ext cx="7753350" cy="1190625"/>
          </a:xfrm>
          <a:prstGeom prst="rect">
            <a:avLst/>
          </a:prstGeom>
          <a:noFill/>
          <a:ln w="9525">
            <a:noFill/>
            <a:miter lim="800000"/>
            <a:headEnd/>
            <a:tailEnd/>
          </a:ln>
          <a:effectLst/>
        </p:spPr>
        <p:txBody>
          <a:bodyPr>
            <a:spAutoFit/>
          </a:bodyPr>
          <a:lstStyle/>
          <a:p>
            <a:r>
              <a:rPr lang="ru-RU" altLang="ru-RU"/>
              <a:t>Для этого вида компостирования используют любые пищевые отходы,</a:t>
            </a:r>
          </a:p>
          <a:p>
            <a:r>
              <a:rPr lang="ru-RU" altLang="ru-RU"/>
              <a:t>бумагу, траву. </a:t>
            </a:r>
          </a:p>
          <a:p>
            <a:r>
              <a:rPr lang="ru-RU" altLang="ru-RU"/>
              <a:t>Основное условие успеха: оптимальная температура (15-25</a:t>
            </a:r>
            <a:r>
              <a:rPr lang="ru-RU" altLang="ru-RU" baseline="20000"/>
              <a:t>0</a:t>
            </a:r>
            <a:r>
              <a:rPr lang="ru-RU" altLang="ru-RU"/>
              <a:t>С) и</a:t>
            </a:r>
          </a:p>
          <a:p>
            <a:r>
              <a:rPr lang="ru-RU" altLang="ru-RU"/>
              <a:t> влажность </a:t>
            </a:r>
          </a:p>
        </p:txBody>
      </p:sp>
      <p:pic>
        <p:nvPicPr>
          <p:cNvPr id="40966" name="Picture 6" descr="голодный красный червь"/>
          <p:cNvPicPr>
            <a:picLocks noGrp="1" noChangeAspect="1" noChangeArrowheads="1"/>
          </p:cNvPicPr>
          <p:nvPr>
            <p:ph sz="quarter" idx="3"/>
          </p:nvPr>
        </p:nvPicPr>
        <p:blipFill>
          <a:blip r:embed="rId4" cstate="print"/>
          <a:srcRect/>
          <a:stretch>
            <a:fillRect/>
          </a:stretch>
        </p:blipFill>
        <p:spPr>
          <a:xfrm>
            <a:off x="5778500" y="2779713"/>
            <a:ext cx="2897188" cy="2187575"/>
          </a:xfrm>
          <a:noFill/>
        </p:spPr>
      </p:pic>
    </p:spTree>
    <p:extLst>
      <p:ext uri="{BB962C8B-B14F-4D97-AF65-F5344CB8AC3E}">
        <p14:creationId xmlns:p14="http://schemas.microsoft.com/office/powerpoint/2010/main" val="123045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332656"/>
            <a:ext cx="7632848" cy="3416320"/>
          </a:xfrm>
          <a:prstGeom prst="rect">
            <a:avLst/>
          </a:prstGeom>
        </p:spPr>
        <p:txBody>
          <a:bodyPr wrap="square">
            <a:spAutoFit/>
          </a:bodyPr>
          <a:lstStyle/>
          <a:p>
            <a:pPr algn="ctr"/>
            <a:r>
              <a:rPr lang="ru-RU" sz="3600" b="1" dirty="0" smtClean="0">
                <a:solidFill>
                  <a:schemeClr val="accent2">
                    <a:lumMod val="50000"/>
                  </a:schemeClr>
                </a:solidFill>
                <a:latin typeface="Arial Black" panose="020B0A04020102020204" pitchFamily="34" charset="0"/>
              </a:rPr>
              <a:t>Биогумус</a:t>
            </a:r>
            <a:r>
              <a:rPr lang="ru-RU" sz="3600" dirty="0" smtClean="0">
                <a:solidFill>
                  <a:schemeClr val="accent2">
                    <a:lumMod val="50000"/>
                  </a:schemeClr>
                </a:solidFill>
                <a:latin typeface="Arial Black" panose="020B0A04020102020204" pitchFamily="34" charset="0"/>
              </a:rPr>
              <a:t> (</a:t>
            </a:r>
            <a:r>
              <a:rPr lang="ru-RU" sz="3600" dirty="0" err="1" smtClean="0">
                <a:solidFill>
                  <a:schemeClr val="accent2">
                    <a:lumMod val="50000"/>
                  </a:schemeClr>
                </a:solidFill>
                <a:latin typeface="Arial Black" panose="020B0A04020102020204" pitchFamily="34" charset="0"/>
              </a:rPr>
              <a:t>вермикомпост</a:t>
            </a:r>
            <a:r>
              <a:rPr lang="ru-RU" sz="3600" dirty="0" smtClean="0">
                <a:solidFill>
                  <a:schemeClr val="accent2">
                    <a:lumMod val="50000"/>
                  </a:schemeClr>
                </a:solidFill>
                <a:latin typeface="Arial Black" panose="020B0A04020102020204" pitchFamily="34" charset="0"/>
              </a:rPr>
              <a:t>)– </a:t>
            </a:r>
            <a:r>
              <a:rPr lang="ru-RU" sz="3600" b="1" dirty="0" smtClean="0">
                <a:solidFill>
                  <a:schemeClr val="accent2">
                    <a:lumMod val="50000"/>
                  </a:schemeClr>
                </a:solidFill>
                <a:latin typeface="Arial" panose="020B0604020202020204" pitchFamily="34" charset="0"/>
                <a:cs typeface="Arial" panose="020B0604020202020204" pitchFamily="34" charset="0"/>
              </a:rPr>
              <a:t>это биологически активное</a:t>
            </a:r>
            <a:r>
              <a:rPr lang="en-US" sz="3600" b="1" dirty="0" smtClean="0">
                <a:solidFill>
                  <a:schemeClr val="accent2">
                    <a:lumMod val="50000"/>
                  </a:schemeClr>
                </a:solidFill>
                <a:latin typeface="Arial" panose="020B0604020202020204" pitchFamily="34" charset="0"/>
                <a:cs typeface="Arial" panose="020B0604020202020204" pitchFamily="34" charset="0"/>
              </a:rPr>
              <a:t> </a:t>
            </a:r>
            <a:r>
              <a:rPr lang="ru-RU" sz="3600" b="1" dirty="0" smtClean="0">
                <a:solidFill>
                  <a:schemeClr val="accent2">
                    <a:lumMod val="50000"/>
                  </a:schemeClr>
                </a:solidFill>
                <a:latin typeface="Arial" panose="020B0604020202020204" pitchFamily="34" charset="0"/>
                <a:cs typeface="Arial" panose="020B0604020202020204" pitchFamily="34" charset="0"/>
              </a:rPr>
              <a:t>органическое удобрение, которое образуется в результате переработки червями органических остатков</a:t>
            </a:r>
            <a:endParaRPr lang="ru-RU" sz="3600" b="1" dirty="0">
              <a:solidFill>
                <a:schemeClr val="accent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575556" y="4293096"/>
            <a:ext cx="7992888" cy="1569660"/>
          </a:xfrm>
          <a:prstGeom prst="rect">
            <a:avLst/>
          </a:prstGeom>
        </p:spPr>
        <p:txBody>
          <a:bodyPr wrap="square">
            <a:spAutoFit/>
          </a:bodyPr>
          <a:lstStyle/>
          <a:p>
            <a:pPr algn="ctr"/>
            <a:r>
              <a:rPr lang="ru-RU" sz="2400" dirty="0" smtClean="0">
                <a:solidFill>
                  <a:schemeClr val="accent6">
                    <a:lumMod val="50000"/>
                  </a:schemeClr>
                </a:solidFill>
              </a:rPr>
              <a:t>Биогумус промышленного производства содержит сбалансированное количество всех питательных веществ и ферментов, комплекс микро и макроэлементов, почвенные антибиотики, гормоны роста и витамины.</a:t>
            </a:r>
            <a:endParaRPr lang="ru-RU" sz="2400" dirty="0">
              <a:solidFill>
                <a:schemeClr val="accent6">
                  <a:lumMod val="50000"/>
                </a:schemeClr>
              </a:solidFill>
            </a:endParaRPr>
          </a:p>
        </p:txBody>
      </p:sp>
    </p:spTree>
    <p:extLst>
      <p:ext uri="{BB962C8B-B14F-4D97-AF65-F5344CB8AC3E}">
        <p14:creationId xmlns:p14="http://schemas.microsoft.com/office/powerpoint/2010/main" val="84170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0" y="188913"/>
            <a:ext cx="9144000" cy="6669087"/>
          </a:xfrm>
        </p:spPr>
        <p:txBody>
          <a:bodyPr/>
          <a:lstStyle/>
          <a:p>
            <a:pPr marL="0" indent="0" algn="ctr" eaLnBrk="1" hangingPunct="1">
              <a:lnSpc>
                <a:spcPct val="80000"/>
              </a:lnSpc>
              <a:buNone/>
              <a:defRPr/>
            </a:pPr>
            <a:r>
              <a:rPr lang="ru-RU" sz="2400" b="1" dirty="0" err="1" smtClean="0">
                <a:solidFill>
                  <a:schemeClr val="tx2"/>
                </a:solidFill>
                <a:latin typeface="Times New Roman" pitchFamily="18" charset="0"/>
              </a:rPr>
              <a:t>Вермикомпосты</a:t>
            </a:r>
            <a:endParaRPr lang="en-US" sz="2400" b="1" dirty="0" smtClean="0">
              <a:solidFill>
                <a:schemeClr val="tx2"/>
              </a:solidFill>
              <a:latin typeface="Times New Roman" pitchFamily="18" charset="0"/>
            </a:endParaRPr>
          </a:p>
          <a:p>
            <a:pPr marL="0" indent="0" algn="ctr" eaLnBrk="1" hangingPunct="1">
              <a:lnSpc>
                <a:spcPct val="80000"/>
              </a:lnSpc>
              <a:buNone/>
              <a:defRPr/>
            </a:pPr>
            <a:endParaRPr lang="ru-RU" sz="2400" b="1" dirty="0" smtClean="0">
              <a:solidFill>
                <a:schemeClr val="tx2"/>
              </a:solidFill>
              <a:latin typeface="Times New Roman" pitchFamily="18" charset="0"/>
            </a:endParaRPr>
          </a:p>
          <a:p>
            <a:pPr eaLnBrk="1" hangingPunct="1">
              <a:lnSpc>
                <a:spcPct val="80000"/>
              </a:lnSpc>
              <a:defRPr/>
            </a:pPr>
            <a:r>
              <a:rPr lang="ru-RU" sz="2400" b="1" dirty="0" err="1" smtClean="0">
                <a:solidFill>
                  <a:schemeClr val="tx2"/>
                </a:solidFill>
                <a:latin typeface="Times New Roman" pitchFamily="18" charset="0"/>
              </a:rPr>
              <a:t>Вермикомпост</a:t>
            </a:r>
            <a:r>
              <a:rPr lang="ru-RU" sz="2400" dirty="0" smtClean="0">
                <a:solidFill>
                  <a:schemeClr val="tx2"/>
                </a:solidFill>
                <a:latin typeface="Times New Roman" pitchFamily="18" charset="0"/>
              </a:rPr>
              <a:t> </a:t>
            </a:r>
            <a:r>
              <a:rPr lang="ru-RU" sz="2400" dirty="0" smtClean="0">
                <a:latin typeface="Times New Roman" pitchFamily="18" charset="0"/>
              </a:rPr>
              <a:t>(коммерческое название — </a:t>
            </a:r>
            <a:r>
              <a:rPr lang="ru-RU" sz="2400" dirty="0" smtClean="0">
                <a:solidFill>
                  <a:schemeClr val="tx2"/>
                </a:solidFill>
                <a:latin typeface="Times New Roman" pitchFamily="18" charset="0"/>
              </a:rPr>
              <a:t>«биогумус») </a:t>
            </a:r>
            <a:r>
              <a:rPr lang="ru-RU" sz="2400" dirty="0" smtClean="0">
                <a:latin typeface="Times New Roman" pitchFamily="18" charset="0"/>
              </a:rPr>
              <a:t>— продукт переработки различных видов навоза и органических отходов дождевыми червями. </a:t>
            </a:r>
          </a:p>
          <a:p>
            <a:pPr eaLnBrk="1" hangingPunct="1">
              <a:lnSpc>
                <a:spcPct val="80000"/>
              </a:lnSpc>
              <a:defRPr/>
            </a:pPr>
            <a:r>
              <a:rPr lang="ru-RU" sz="2400" dirty="0" smtClean="0">
                <a:latin typeface="Times New Roman" pitchFamily="18" charset="0"/>
              </a:rPr>
              <a:t>Существует много видов дождевых червей, способных перерабатывать органические отходы : навозный червь (</a:t>
            </a:r>
            <a:r>
              <a:rPr lang="en-US" sz="2400" dirty="0" err="1" smtClean="0">
                <a:latin typeface="Times New Roman" pitchFamily="18" charset="0"/>
              </a:rPr>
              <a:t>Eisenia</a:t>
            </a:r>
            <a:r>
              <a:rPr lang="ru-RU" sz="2400" dirty="0" smtClean="0">
                <a:latin typeface="Times New Roman" pitchFamily="18" charset="0"/>
              </a:rPr>
              <a:t> </a:t>
            </a:r>
            <a:r>
              <a:rPr lang="en-US" sz="2400" b="1" dirty="0" err="1" smtClean="0">
                <a:latin typeface="Times New Roman" pitchFamily="18" charset="0"/>
              </a:rPr>
              <a:t>foetida</a:t>
            </a:r>
            <a:r>
              <a:rPr lang="ru-RU" sz="2400" b="1" dirty="0" smtClean="0">
                <a:latin typeface="Times New Roman" pitchFamily="18" charset="0"/>
              </a:rPr>
              <a:t>), </a:t>
            </a:r>
            <a:r>
              <a:rPr lang="ru-RU" sz="2400" dirty="0" smtClean="0">
                <a:latin typeface="Times New Roman" pitchFamily="18" charset="0"/>
              </a:rPr>
              <a:t>обыкновенный дождевой червь </a:t>
            </a:r>
            <a:r>
              <a:rPr lang="ru-RU" sz="2400" b="1" dirty="0" smtClean="0">
                <a:latin typeface="Times New Roman" pitchFamily="18" charset="0"/>
              </a:rPr>
              <a:t>(</a:t>
            </a:r>
            <a:r>
              <a:rPr lang="en-US" sz="2400" b="1" dirty="0" err="1" smtClean="0">
                <a:latin typeface="Times New Roman" pitchFamily="18" charset="0"/>
              </a:rPr>
              <a:t>Lumbricus</a:t>
            </a:r>
            <a:r>
              <a:rPr lang="ru-RU" sz="2400" b="1" dirty="0" smtClean="0">
                <a:latin typeface="Times New Roman" pitchFamily="18" charset="0"/>
              </a:rPr>
              <a:t> </a:t>
            </a:r>
            <a:r>
              <a:rPr lang="en-US" sz="2400" b="1" dirty="0" err="1" smtClean="0">
                <a:latin typeface="Times New Roman" pitchFamily="18" charset="0"/>
              </a:rPr>
              <a:t>terrestris</a:t>
            </a:r>
            <a:r>
              <a:rPr lang="ru-RU" sz="2400" b="1" dirty="0" smtClean="0">
                <a:latin typeface="Times New Roman" pitchFamily="18" charset="0"/>
              </a:rPr>
              <a:t>), </a:t>
            </a:r>
            <a:r>
              <a:rPr lang="ru-RU" sz="2400" dirty="0" smtClean="0">
                <a:latin typeface="Times New Roman" pitchFamily="18" charset="0"/>
              </a:rPr>
              <a:t>малый красный червь (</a:t>
            </a:r>
            <a:r>
              <a:rPr lang="en-US" sz="2400" dirty="0" smtClean="0">
                <a:latin typeface="Times New Roman" pitchFamily="18" charset="0"/>
              </a:rPr>
              <a:t>L</a:t>
            </a:r>
            <a:r>
              <a:rPr lang="ru-RU" sz="2400" dirty="0" smtClean="0">
                <a:latin typeface="Times New Roman" pitchFamily="18" charset="0"/>
              </a:rPr>
              <a:t>. </a:t>
            </a:r>
            <a:r>
              <a:rPr lang="en-US" sz="2400" b="1" dirty="0" err="1" smtClean="0">
                <a:latin typeface="Times New Roman" pitchFamily="18" charset="0"/>
              </a:rPr>
              <a:t>rubellus</a:t>
            </a:r>
            <a:r>
              <a:rPr lang="ru-RU" sz="2400" b="1" dirty="0" smtClean="0">
                <a:latin typeface="Times New Roman" pitchFamily="18" charset="0"/>
              </a:rPr>
              <a:t>) </a:t>
            </a:r>
            <a:r>
              <a:rPr lang="ru-RU" sz="2400" dirty="0" smtClean="0">
                <a:latin typeface="Times New Roman" pitchFamily="18" charset="0"/>
              </a:rPr>
              <a:t>и др., (Покровская С.Ф. 1991).</a:t>
            </a:r>
          </a:p>
          <a:p>
            <a:pPr eaLnBrk="1" hangingPunct="1">
              <a:lnSpc>
                <a:spcPct val="80000"/>
              </a:lnSpc>
              <a:defRPr/>
            </a:pPr>
            <a:r>
              <a:rPr lang="ru-RU" sz="1800" dirty="0" smtClean="0">
                <a:latin typeface="Times New Roman" pitchFamily="18" charset="0"/>
              </a:rPr>
              <a:t> </a:t>
            </a:r>
            <a:r>
              <a:rPr lang="ru-RU" sz="2400" dirty="0" smtClean="0">
                <a:latin typeface="Times New Roman" pitchFamily="18" charset="0"/>
              </a:rPr>
              <a:t>Наибольшую популярность получил </a:t>
            </a:r>
            <a:r>
              <a:rPr lang="ru-RU" sz="2400" b="1" dirty="0" smtClean="0">
                <a:solidFill>
                  <a:srgbClr val="FF9900"/>
                </a:solidFill>
                <a:latin typeface="Times New Roman" pitchFamily="18" charset="0"/>
              </a:rPr>
              <a:t>красный калифорнийский</a:t>
            </a:r>
            <a:r>
              <a:rPr lang="ru-RU" sz="2400" dirty="0" smtClean="0">
                <a:latin typeface="Times New Roman" pitchFamily="18" charset="0"/>
              </a:rPr>
              <a:t> гибрид, выведенный селекционным путём на основе высокопродуктивной линии навозного червя в штате Калифорния (США) в пятидесятые годы этого столетия. </a:t>
            </a:r>
          </a:p>
          <a:p>
            <a:pPr eaLnBrk="1" hangingPunct="1">
              <a:lnSpc>
                <a:spcPct val="80000"/>
              </a:lnSpc>
              <a:defRPr/>
            </a:pPr>
            <a:r>
              <a:rPr lang="ru-RU" sz="2400" dirty="0" smtClean="0">
                <a:latin typeface="Times New Roman" pitchFamily="18" charset="0"/>
              </a:rPr>
              <a:t>Красный калифорнийский гибрид и близкие к нему штаммы получили широкое распространение в странах Западной и Восточной Европы, а с начала восьмидесятых годов и в России. </a:t>
            </a:r>
          </a:p>
          <a:p>
            <a:pPr eaLnBrk="1" hangingPunct="1">
              <a:lnSpc>
                <a:spcPct val="80000"/>
              </a:lnSpc>
              <a:defRPr/>
            </a:pPr>
            <a:r>
              <a:rPr lang="ru-RU" sz="2400" dirty="0" smtClean="0">
                <a:latin typeface="Times New Roman" pitchFamily="18" charset="0"/>
              </a:rPr>
              <a:t>В настоящее время имеется ряд крупных фирм по разведению культивируемых червей и производству </a:t>
            </a:r>
            <a:r>
              <a:rPr lang="ru-RU" sz="2400" dirty="0" err="1" smtClean="0">
                <a:latin typeface="Times New Roman" pitchFamily="18" charset="0"/>
              </a:rPr>
              <a:t>вермикомпостов</a:t>
            </a:r>
            <a:r>
              <a:rPr lang="ru-RU" sz="2400" dirty="0" smtClean="0">
                <a:latin typeface="Times New Roman" pitchFamily="18" charset="0"/>
              </a:rPr>
              <a:t> в Санкт -Петербурге, Днепропетровске, Твери, Москве, Владимире</a:t>
            </a:r>
            <a:r>
              <a:rPr lang="ru-RU" sz="2400" dirty="0">
                <a:latin typeface="Times New Roman" pitchFamily="18" charset="0"/>
              </a:rPr>
              <a:t>,</a:t>
            </a:r>
            <a:r>
              <a:rPr lang="ru-RU" sz="2400" dirty="0" smtClean="0">
                <a:latin typeface="Times New Roman" pitchFamily="18" charset="0"/>
              </a:rPr>
              <a:t> Новосибирске, Самаре и других городах и их окрестностях.</a:t>
            </a:r>
            <a:r>
              <a:rPr lang="en-US" sz="2400" dirty="0" smtClean="0">
                <a:latin typeface="Times New Roman" pitchFamily="18" charset="0"/>
              </a:rPr>
              <a:t> </a:t>
            </a:r>
            <a:endParaRPr lang="ru-RU" sz="1800" dirty="0" smtClean="0">
              <a:latin typeface="Times New Roman" pitchFamily="18" charset="0"/>
            </a:endParaRPr>
          </a:p>
        </p:txBody>
      </p:sp>
    </p:spTree>
    <p:extLst>
      <p:ext uri="{BB962C8B-B14F-4D97-AF65-F5344CB8AC3E}">
        <p14:creationId xmlns:p14="http://schemas.microsoft.com/office/powerpoint/2010/main" val="3367671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58847"/>
            <a:ext cx="8358246" cy="4031873"/>
          </a:xfrm>
          <a:prstGeom prst="rect">
            <a:avLst/>
          </a:prstGeom>
        </p:spPr>
        <p:txBody>
          <a:bodyPr wrap="square">
            <a:spAutoFit/>
          </a:bodyPr>
          <a:lstStyle/>
          <a:p>
            <a:pPr algn="ctr"/>
            <a:r>
              <a:rPr lang="ru-RU" sz="2000" b="1" dirty="0" smtClean="0">
                <a:latin typeface="Arial" pitchFamily="34" charset="0"/>
                <a:cs typeface="Arial" pitchFamily="34" charset="0"/>
              </a:rPr>
              <a:t>Все большее распространение приобретает не просто создание компоста, а приготовление биогумуса</a:t>
            </a:r>
            <a:endParaRPr lang="ru-RU" sz="2000" b="1" dirty="0">
              <a:latin typeface="Arial" pitchFamily="34" charset="0"/>
              <a:cs typeface="Arial" pitchFamily="34" charset="0"/>
            </a:endParaRPr>
          </a:p>
          <a:p>
            <a:pPr algn="ctr"/>
            <a:endParaRPr lang="ru-RU" sz="2000" b="1" dirty="0" smtClean="0">
              <a:latin typeface="Arial" pitchFamily="34" charset="0"/>
              <a:cs typeface="Arial" pitchFamily="34" charset="0"/>
            </a:endParaRPr>
          </a:p>
          <a:p>
            <a:pPr algn="ctr"/>
            <a:r>
              <a:rPr lang="ru-RU" b="1" dirty="0" smtClean="0">
                <a:solidFill>
                  <a:srgbClr val="FF0000"/>
                </a:solidFill>
              </a:rPr>
              <a:t>ВЕРМИКОМПОСТ</a:t>
            </a:r>
            <a:r>
              <a:rPr lang="ru-RU" b="1" dirty="0" smtClean="0"/>
              <a:t> - </a:t>
            </a:r>
            <a:r>
              <a:rPr lang="ru-RU" sz="1600" dirty="0" smtClean="0">
                <a:latin typeface="Arial" pitchFamily="34" charset="0"/>
                <a:cs typeface="Arial" pitchFamily="34" charset="0"/>
              </a:rPr>
              <a:t>продукт переработки органических отходов дождевыми червям (чаще всего </a:t>
            </a:r>
            <a:r>
              <a:rPr lang="ru-RU" sz="1600" dirty="0" err="1" smtClean="0">
                <a:latin typeface="Arial" pitchFamily="34" charset="0"/>
                <a:cs typeface="Arial" pitchFamily="34" charset="0"/>
              </a:rPr>
              <a:t>Eisenia</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foetida</a:t>
            </a:r>
            <a:r>
              <a:rPr lang="ru-RU" sz="1600" dirty="0" smtClean="0">
                <a:latin typeface="Arial" pitchFamily="34" charset="0"/>
                <a:cs typeface="Arial" pitchFamily="34" charset="0"/>
              </a:rPr>
              <a:t> и </a:t>
            </a:r>
            <a:r>
              <a:rPr lang="ru-RU" sz="1600" dirty="0" err="1" smtClean="0">
                <a:latin typeface="Arial" pitchFamily="34" charset="0"/>
                <a:cs typeface="Arial" pitchFamily="34" charset="0"/>
              </a:rPr>
              <a:t>Lumbricus</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rubellus</a:t>
            </a:r>
            <a:r>
              <a:rPr lang="ru-RU" sz="1600" dirty="0" smtClean="0">
                <a:latin typeface="Arial" pitchFamily="34" charset="0"/>
                <a:cs typeface="Arial" pitchFamily="34" charset="0"/>
              </a:rPr>
              <a:t>) и с участием других почвенных организмов (грибы, бактерии, </a:t>
            </a:r>
            <a:r>
              <a:rPr lang="ru-RU" sz="1600" dirty="0" err="1" smtClean="0">
                <a:latin typeface="Arial" pitchFamily="34" charset="0"/>
                <a:cs typeface="Arial" pitchFamily="34" charset="0"/>
              </a:rPr>
              <a:t>актино-мицеты</a:t>
            </a:r>
            <a:r>
              <a:rPr lang="ru-RU" sz="1600" dirty="0" smtClean="0">
                <a:latin typeface="Arial" pitchFamily="34" charset="0"/>
                <a:cs typeface="Arial" pitchFamily="34" charset="0"/>
              </a:rPr>
              <a:t>, насекомые, и т. д.). </a:t>
            </a:r>
          </a:p>
          <a:p>
            <a:pPr algn="ctr"/>
            <a:endParaRPr lang="ru-RU" sz="1600" dirty="0" smtClean="0">
              <a:latin typeface="Arial" pitchFamily="34" charset="0"/>
              <a:cs typeface="Arial" pitchFamily="34" charset="0"/>
            </a:endParaRPr>
          </a:p>
          <a:p>
            <a:pPr algn="ctr"/>
            <a:r>
              <a:rPr lang="ru-RU" sz="1600" dirty="0" smtClean="0">
                <a:latin typeface="Arial" pitchFamily="34" charset="0"/>
                <a:cs typeface="Arial" pitchFamily="34" charset="0"/>
              </a:rPr>
              <a:t>В процессе </a:t>
            </a:r>
            <a:r>
              <a:rPr lang="ru-RU" sz="1600" dirty="0" err="1" smtClean="0">
                <a:latin typeface="Arial" pitchFamily="34" charset="0"/>
                <a:cs typeface="Arial" pitchFamily="34" charset="0"/>
              </a:rPr>
              <a:t>вермикомпостирования</a:t>
            </a:r>
            <a:r>
              <a:rPr lang="ru-RU" sz="1600" dirty="0" smtClean="0">
                <a:latin typeface="Arial" pitchFamily="34" charset="0"/>
                <a:cs typeface="Arial" pitchFamily="34" charset="0"/>
              </a:rPr>
              <a:t> семена сорняков проходят через организм червя  и теряют свою всхожесть. Помимо этого в </a:t>
            </a:r>
            <a:r>
              <a:rPr lang="ru-RU" sz="1600" dirty="0" err="1" smtClean="0">
                <a:latin typeface="Arial" pitchFamily="34" charset="0"/>
                <a:cs typeface="Arial" pitchFamily="34" charset="0"/>
              </a:rPr>
              <a:t>вермикомпосте</a:t>
            </a:r>
            <a:r>
              <a:rPr lang="ru-RU" sz="1600" dirty="0" smtClean="0">
                <a:latin typeface="Arial" pitchFamily="34" charset="0"/>
                <a:cs typeface="Arial" pitchFamily="34" charset="0"/>
              </a:rPr>
              <a:t>, по сравнению с перепревшим навозом, снижается содержание кишечной палочки. </a:t>
            </a:r>
            <a:r>
              <a:rPr lang="ru-RU" sz="1600" dirty="0" err="1" smtClean="0">
                <a:latin typeface="Arial" pitchFamily="34" charset="0"/>
                <a:cs typeface="Arial" pitchFamily="34" charset="0"/>
              </a:rPr>
              <a:t>Вермикомпост</a:t>
            </a:r>
            <a:r>
              <a:rPr lang="ru-RU" sz="1600" dirty="0" smtClean="0">
                <a:latin typeface="Arial" pitchFamily="34" charset="0"/>
                <a:cs typeface="Arial" pitchFamily="34" charset="0"/>
              </a:rPr>
              <a:t> содержит больше устойчивого органического вещества </a:t>
            </a:r>
            <a:r>
              <a:rPr lang="ru-RU" sz="1600" dirty="0" err="1" smtClean="0">
                <a:latin typeface="Arial" pitchFamily="34" charset="0"/>
                <a:cs typeface="Arial" pitchFamily="34" charset="0"/>
              </a:rPr>
              <a:t>гумусной</a:t>
            </a:r>
            <a:r>
              <a:rPr lang="ru-RU" sz="1600" dirty="0" smtClean="0">
                <a:latin typeface="Arial" pitchFamily="34" charset="0"/>
                <a:cs typeface="Arial" pitchFamily="34" charset="0"/>
              </a:rPr>
              <a:t> природы, обогащает субстраты пулом полезных микроорганизмов. Как и все органические удобрения, </a:t>
            </a:r>
            <a:r>
              <a:rPr lang="ru-RU" sz="1600" dirty="0" err="1" smtClean="0">
                <a:latin typeface="Arial" pitchFamily="34" charset="0"/>
                <a:cs typeface="Arial" pitchFamily="34" charset="0"/>
              </a:rPr>
              <a:t>вермикомпост</a:t>
            </a:r>
            <a:r>
              <a:rPr lang="ru-RU" sz="1600" dirty="0" smtClean="0">
                <a:latin typeface="Arial" pitchFamily="34" charset="0"/>
                <a:cs typeface="Arial" pitchFamily="34" charset="0"/>
              </a:rPr>
              <a:t> улучшает структуру почвы  и её водно-физические свойства.</a:t>
            </a:r>
          </a:p>
          <a:p>
            <a:pPr algn="ctr"/>
            <a:r>
              <a:rPr lang="ru-RU" sz="1600" dirty="0" smtClean="0">
                <a:latin typeface="Arial" pitchFamily="34" charset="0"/>
                <a:cs typeface="Arial" pitchFamily="34" charset="0"/>
              </a:rPr>
              <a:t> </a:t>
            </a:r>
          </a:p>
          <a:p>
            <a:pPr algn="ctr"/>
            <a:r>
              <a:rPr lang="ru-RU" b="1" i="1" dirty="0" smtClean="0">
                <a:solidFill>
                  <a:srgbClr val="FF0000"/>
                </a:solidFill>
                <a:latin typeface="Arial" pitchFamily="34" charset="0"/>
                <a:cs typeface="Arial" pitchFamily="34" charset="0"/>
              </a:rPr>
              <a:t>Наиболее актуально выращивание на биогумусе овощей в теплицах!</a:t>
            </a:r>
          </a:p>
        </p:txBody>
      </p:sp>
      <p:pic>
        <p:nvPicPr>
          <p:cNvPr id="3074" name="Picture 2" descr="C:\Users\Наша дорогая Оля!\Documents\10331946-biogumus-vermikompost.jpg"/>
          <p:cNvPicPr>
            <a:picLocks noChangeAspect="1" noChangeArrowheads="1"/>
          </p:cNvPicPr>
          <p:nvPr/>
        </p:nvPicPr>
        <p:blipFill>
          <a:blip r:embed="rId2"/>
          <a:srcRect/>
          <a:stretch>
            <a:fillRect/>
          </a:stretch>
        </p:blipFill>
        <p:spPr bwMode="auto">
          <a:xfrm>
            <a:off x="332601" y="4221088"/>
            <a:ext cx="3167829" cy="2357454"/>
          </a:xfrm>
          <a:prstGeom prst="rect">
            <a:avLst/>
          </a:prstGeom>
          <a:noFill/>
        </p:spPr>
      </p:pic>
      <p:pic>
        <p:nvPicPr>
          <p:cNvPr id="3075" name="Picture 3" descr="C:\Users\Наша дорогая Оля!\Documents\b_b35a2b29ea83b1d1558ae5fc15d2c4ca3312.jpg"/>
          <p:cNvPicPr>
            <a:picLocks noChangeAspect="1" noChangeArrowheads="1"/>
          </p:cNvPicPr>
          <p:nvPr/>
        </p:nvPicPr>
        <p:blipFill>
          <a:blip r:embed="rId3"/>
          <a:srcRect/>
          <a:stretch>
            <a:fillRect/>
          </a:stretch>
        </p:blipFill>
        <p:spPr bwMode="auto">
          <a:xfrm>
            <a:off x="3500430" y="4199415"/>
            <a:ext cx="2714644" cy="2356520"/>
          </a:xfrm>
          <a:prstGeom prst="rect">
            <a:avLst/>
          </a:prstGeom>
          <a:noFill/>
        </p:spPr>
      </p:pic>
      <p:pic>
        <p:nvPicPr>
          <p:cNvPr id="3077" name="Picture 5" descr="C:\Users\Наша дорогая Оля!\Documents\1549393881_ovoschevodstvo.jpg"/>
          <p:cNvPicPr>
            <a:picLocks noChangeAspect="1" noChangeArrowheads="1"/>
          </p:cNvPicPr>
          <p:nvPr/>
        </p:nvPicPr>
        <p:blipFill>
          <a:blip r:embed="rId4" cstate="print"/>
          <a:srcRect/>
          <a:stretch>
            <a:fillRect/>
          </a:stretch>
        </p:blipFill>
        <p:spPr bwMode="auto">
          <a:xfrm>
            <a:off x="6286511" y="4234667"/>
            <a:ext cx="2589427" cy="228601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429684" cy="1292662"/>
          </a:xfrm>
          <a:prstGeom prst="rect">
            <a:avLst/>
          </a:prstGeom>
        </p:spPr>
        <p:txBody>
          <a:bodyPr wrap="square">
            <a:spAutoFit/>
          </a:bodyPr>
          <a:lstStyle/>
          <a:p>
            <a:pPr algn="ctr"/>
            <a:r>
              <a:rPr lang="ru-RU" sz="2000" b="1" dirty="0" smtClean="0">
                <a:latin typeface="Arial" pitchFamily="34" charset="0"/>
                <a:cs typeface="Arial" pitchFamily="34" charset="0"/>
              </a:rPr>
              <a:t>Отобранные породы наиболее продуктивных и эффективных калифорнийских червей можно купить.</a:t>
            </a:r>
          </a:p>
          <a:p>
            <a:pPr algn="ctr"/>
            <a:r>
              <a:rPr lang="ru-RU" sz="2000" b="1" dirty="0" smtClean="0">
                <a:latin typeface="Arial" pitchFamily="34" charset="0"/>
                <a:cs typeface="Arial" pitchFamily="34" charset="0"/>
              </a:rPr>
              <a:t>Для их работы нужны</a:t>
            </a:r>
            <a:r>
              <a:rPr lang="ru-RU" dirty="0" smtClean="0">
                <a:latin typeface="Arial" pitchFamily="34" charset="0"/>
                <a:cs typeface="Arial" pitchFamily="34" charset="0"/>
              </a:rPr>
              <a:t> </a:t>
            </a:r>
            <a:r>
              <a:rPr lang="ru-RU" dirty="0">
                <a:latin typeface="Arial" pitchFamily="34" charset="0"/>
                <a:cs typeface="Arial" pitchFamily="34" charset="0"/>
              </a:rPr>
              <a:t>в основном быстро разлагающиеся </a:t>
            </a:r>
            <a:r>
              <a:rPr lang="ru-RU" dirty="0" smtClean="0">
                <a:latin typeface="Arial" pitchFamily="34" charset="0"/>
                <a:cs typeface="Arial" pitchFamily="34" charset="0"/>
              </a:rPr>
              <a:t>органические материалы субстраты </a:t>
            </a:r>
            <a:r>
              <a:rPr lang="ru-RU" dirty="0">
                <a:latin typeface="Arial" pitchFamily="34" charset="0"/>
                <a:cs typeface="Arial" pitchFamily="34" charset="0"/>
              </a:rPr>
              <a:t>(древесные опилки, дробленая кора, </a:t>
            </a:r>
            <a:r>
              <a:rPr lang="ru-RU" dirty="0" smtClean="0">
                <a:latin typeface="Arial" pitchFamily="34" charset="0"/>
                <a:cs typeface="Arial" pitchFamily="34" charset="0"/>
              </a:rPr>
              <a:t>солома</a:t>
            </a:r>
            <a:r>
              <a:rPr lang="ru-RU" dirty="0">
                <a:latin typeface="Arial" pitchFamily="34" charset="0"/>
                <a:cs typeface="Arial" pitchFamily="34" charset="0"/>
              </a:rPr>
              <a:t>)</a:t>
            </a:r>
            <a:endParaRPr lang="ru-RU" dirty="0"/>
          </a:p>
        </p:txBody>
      </p:sp>
      <p:pic>
        <p:nvPicPr>
          <p:cNvPr id="21506" name="Picture 2" descr="C:\Users\Наша дорогая Оля!\Documents\v3_article_group_articles_uidl4exgo3mk6_1476884701478-15143740845_06ab40bb9c_o-7.jpg"/>
          <p:cNvPicPr>
            <a:picLocks noChangeAspect="1" noChangeArrowheads="1"/>
          </p:cNvPicPr>
          <p:nvPr/>
        </p:nvPicPr>
        <p:blipFill>
          <a:blip r:embed="rId2"/>
          <a:srcRect/>
          <a:stretch>
            <a:fillRect/>
          </a:stretch>
        </p:blipFill>
        <p:spPr bwMode="auto">
          <a:xfrm>
            <a:off x="2714612" y="2148605"/>
            <a:ext cx="3429024" cy="457203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endParaRPr lang="ru-RU" smtClean="0"/>
          </a:p>
        </p:txBody>
      </p:sp>
      <p:sp>
        <p:nvSpPr>
          <p:cNvPr id="84995" name="Rectangle 3"/>
          <p:cNvSpPr>
            <a:spLocks noGrp="1" noChangeArrowheads="1"/>
          </p:cNvSpPr>
          <p:nvPr>
            <p:ph type="body" idx="1"/>
          </p:nvPr>
        </p:nvSpPr>
        <p:spPr/>
        <p:txBody>
          <a:bodyPr/>
          <a:lstStyle/>
          <a:p>
            <a:pPr eaLnBrk="1" hangingPunct="1">
              <a:defRPr/>
            </a:pPr>
            <a:endParaRPr lang="ru-RU" smtClean="0"/>
          </a:p>
        </p:txBody>
      </p:sp>
      <p:pic>
        <p:nvPicPr>
          <p:cNvPr id="50180" name="Picture 4" descr="cherv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25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endParaRPr lang="ru-RU" smtClean="0"/>
          </a:p>
        </p:txBody>
      </p:sp>
      <p:sp>
        <p:nvSpPr>
          <p:cNvPr id="86019" name="Rectangle 3"/>
          <p:cNvSpPr>
            <a:spLocks noGrp="1" noChangeArrowheads="1"/>
          </p:cNvSpPr>
          <p:nvPr>
            <p:ph type="body" idx="1"/>
          </p:nvPr>
        </p:nvSpPr>
        <p:spPr/>
        <p:txBody>
          <a:bodyPr/>
          <a:lstStyle/>
          <a:p>
            <a:pPr eaLnBrk="1" hangingPunct="1">
              <a:defRPr/>
            </a:pPr>
            <a:endParaRPr lang="ru-RU" smtClean="0"/>
          </a:p>
        </p:txBody>
      </p:sp>
      <p:pic>
        <p:nvPicPr>
          <p:cNvPr id="51204" name="Picture 4" descr="d3d3455331a0ad168cc8db06f0d4cc4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79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9596" y="544786"/>
            <a:ext cx="7272808" cy="3877985"/>
          </a:xfrm>
          <a:prstGeom prst="rect">
            <a:avLst/>
          </a:prstGeom>
        </p:spPr>
        <p:txBody>
          <a:bodyPr wrap="square">
            <a:spAutoFit/>
          </a:bodyPr>
          <a:lstStyle/>
          <a:p>
            <a:pPr algn="ctr"/>
            <a:r>
              <a:rPr lang="ru-RU" dirty="0" smtClean="0"/>
              <a:t>Способ получения </a:t>
            </a:r>
            <a:r>
              <a:rPr lang="ru-RU" dirty="0" err="1" smtClean="0"/>
              <a:t>вермикомпоста</a:t>
            </a:r>
            <a:r>
              <a:rPr lang="ru-RU" dirty="0" smtClean="0"/>
              <a:t> включает </a:t>
            </a:r>
            <a:r>
              <a:rPr lang="ru-RU" dirty="0" err="1" smtClean="0"/>
              <a:t>вермикомпостирование</a:t>
            </a:r>
            <a:r>
              <a:rPr lang="ru-RU" dirty="0" smtClean="0"/>
              <a:t> субстрата на основе органических отходов сельского хозяйства при помощи дождевых червей </a:t>
            </a:r>
            <a:r>
              <a:rPr lang="ru-RU" dirty="0" err="1" smtClean="0"/>
              <a:t>Eisenia</a:t>
            </a:r>
            <a:r>
              <a:rPr lang="ru-RU" dirty="0" smtClean="0"/>
              <a:t> </a:t>
            </a:r>
            <a:r>
              <a:rPr lang="ru-RU" dirty="0" err="1" smtClean="0"/>
              <a:t>fetida</a:t>
            </a:r>
            <a:r>
              <a:rPr lang="ru-RU" dirty="0" smtClean="0"/>
              <a:t>. </a:t>
            </a:r>
          </a:p>
          <a:p>
            <a:pPr algn="just"/>
            <a:r>
              <a:rPr lang="ru-RU" sz="2400" b="1" dirty="0" smtClean="0">
                <a:solidFill>
                  <a:schemeClr val="accent6">
                    <a:lumMod val="50000"/>
                  </a:schemeClr>
                </a:solidFill>
              </a:rPr>
              <a:t>Культивирование червей проводят в режиме положительных температур 8-14°C, а субстрат на основе органических отходов состоит на 80% из животноводческих и пищевых отходов и на 20% - из низинного торфа.</a:t>
            </a:r>
          </a:p>
          <a:p>
            <a:r>
              <a:rPr lang="ru-RU" sz="2400" b="1" dirty="0" smtClean="0">
                <a:solidFill>
                  <a:schemeClr val="accent6">
                    <a:lumMod val="50000"/>
                  </a:schemeClr>
                </a:solidFill>
              </a:rPr>
              <a:t>Торф – 60-80% влажность и </a:t>
            </a:r>
            <a:r>
              <a:rPr lang="ru-RU" sz="2400" b="1" dirty="0" err="1" smtClean="0">
                <a:solidFill>
                  <a:schemeClr val="accent6">
                    <a:lumMod val="50000"/>
                  </a:schemeClr>
                </a:solidFill>
              </a:rPr>
              <a:t>pH</a:t>
            </a:r>
            <a:r>
              <a:rPr lang="ru-RU" sz="2400" b="1" dirty="0" smtClean="0">
                <a:solidFill>
                  <a:schemeClr val="accent6">
                    <a:lumMod val="50000"/>
                  </a:schemeClr>
                </a:solidFill>
              </a:rPr>
              <a:t> не ниже 4.5-5.0. При этом влажность итогового </a:t>
            </a:r>
            <a:r>
              <a:rPr lang="ru-RU" sz="2400" b="1" dirty="0" err="1" smtClean="0">
                <a:solidFill>
                  <a:schemeClr val="accent6">
                    <a:lumMod val="50000"/>
                  </a:schemeClr>
                </a:solidFill>
              </a:rPr>
              <a:t>вермикомпоста</a:t>
            </a:r>
            <a:r>
              <a:rPr lang="ru-RU" sz="2400" b="1" dirty="0" smtClean="0">
                <a:solidFill>
                  <a:schemeClr val="accent6">
                    <a:lumMod val="50000"/>
                  </a:schemeClr>
                </a:solidFill>
              </a:rPr>
              <a:t> составляет 75-80%.</a:t>
            </a:r>
            <a:endParaRPr lang="ru-RU" sz="2400" b="1" dirty="0">
              <a:solidFill>
                <a:schemeClr val="accent6">
                  <a:lumMod val="50000"/>
                </a:schemeClr>
              </a:solidFill>
            </a:endParaRPr>
          </a:p>
        </p:txBody>
      </p:sp>
      <p:sp>
        <p:nvSpPr>
          <p:cNvPr id="7" name="Прямоугольник 6"/>
          <p:cNvSpPr/>
          <p:nvPr/>
        </p:nvSpPr>
        <p:spPr>
          <a:xfrm>
            <a:off x="679596" y="4621149"/>
            <a:ext cx="7026517" cy="1631216"/>
          </a:xfrm>
          <a:prstGeom prst="rect">
            <a:avLst/>
          </a:prstGeom>
        </p:spPr>
        <p:txBody>
          <a:bodyPr wrap="square">
            <a:spAutoFit/>
          </a:bodyPr>
          <a:lstStyle/>
          <a:p>
            <a:r>
              <a:rPr lang="ru-RU" sz="2000" dirty="0"/>
              <a:t>Также известен способ получения </a:t>
            </a:r>
            <a:r>
              <a:rPr lang="ru-RU" sz="2000" dirty="0" err="1"/>
              <a:t>вермикомпоста</a:t>
            </a:r>
            <a:r>
              <a:rPr lang="ru-RU" sz="2000" dirty="0"/>
              <a:t> путем культивирования на органических сельскохозяйственных и пищевых отходах линий дождевых червей «Красный калифорнийский гибрид». </a:t>
            </a:r>
            <a:r>
              <a:rPr lang="ru-RU" sz="2000" dirty="0" smtClean="0"/>
              <a:t>Используют: </a:t>
            </a:r>
            <a:r>
              <a:rPr lang="ru-RU" sz="2000" dirty="0"/>
              <a:t>подстилочный навоз 90-50%, плодовоовощные отходы 50-10%.</a:t>
            </a:r>
          </a:p>
        </p:txBody>
      </p:sp>
    </p:spTree>
    <p:extLst>
      <p:ext uri="{BB962C8B-B14F-4D97-AF65-F5344CB8AC3E}">
        <p14:creationId xmlns:p14="http://schemas.microsoft.com/office/powerpoint/2010/main" val="183696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рис для презент-20191212T115450Z-001\рис для презент\фон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ocuments\рис для презент-20191212T115450Z-001\рис для презент\фон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81" y="-762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476672"/>
            <a:ext cx="8928992" cy="6555641"/>
          </a:xfrm>
          <a:prstGeom prst="rect">
            <a:avLst/>
          </a:prstGeom>
        </p:spPr>
        <p:txBody>
          <a:bodyPr wrap="square">
            <a:spAutoFit/>
          </a:bodyPr>
          <a:lstStyle/>
          <a:p>
            <a:r>
              <a:rPr lang="ru-RU" sz="2000" dirty="0" smtClean="0">
                <a:solidFill>
                  <a:schemeClr val="accent6">
                    <a:lumMod val="50000"/>
                  </a:schemeClr>
                </a:solidFill>
                <a:latin typeface="Arial" panose="020B0604020202020204" pitchFamily="34" charset="0"/>
                <a:cs typeface="Arial" panose="020B0604020202020204" pitchFamily="34" charset="0"/>
              </a:rPr>
              <a:t>	Известен </a:t>
            </a:r>
            <a:r>
              <a:rPr lang="ru-RU" sz="2000" dirty="0">
                <a:solidFill>
                  <a:schemeClr val="accent6">
                    <a:lumMod val="50000"/>
                  </a:schemeClr>
                </a:solidFill>
                <a:latin typeface="Arial" panose="020B0604020202020204" pitchFamily="34" charset="0"/>
                <a:cs typeface="Arial" panose="020B0604020202020204" pitchFamily="34" charset="0"/>
              </a:rPr>
              <a:t>способ получения </a:t>
            </a:r>
            <a:r>
              <a:rPr lang="ru-RU" sz="2000" dirty="0" err="1">
                <a:solidFill>
                  <a:schemeClr val="accent6">
                    <a:lumMod val="50000"/>
                  </a:schemeClr>
                </a:solidFill>
                <a:latin typeface="Arial" panose="020B0604020202020204" pitchFamily="34" charset="0"/>
                <a:cs typeface="Arial" panose="020B0604020202020204" pitchFamily="34" charset="0"/>
              </a:rPr>
              <a:t>вермикомпоста</a:t>
            </a:r>
            <a:r>
              <a:rPr lang="ru-RU" sz="2000" dirty="0">
                <a:solidFill>
                  <a:schemeClr val="accent6">
                    <a:lumMod val="50000"/>
                  </a:schemeClr>
                </a:solidFill>
                <a:latin typeface="Arial" panose="020B0604020202020204" pitchFamily="34" charset="0"/>
                <a:cs typeface="Arial" panose="020B0604020202020204" pitchFamily="34" charset="0"/>
              </a:rPr>
              <a:t> (биогумуса) из животноводческих отходов (куриного помета) и органических разрыхлителей в виде древесных опилок, стружки, мелкой щепы [</a:t>
            </a:r>
            <a:r>
              <a:rPr lang="ru-RU" sz="2000" u="sng" dirty="0">
                <a:solidFill>
                  <a:schemeClr val="accent6">
                    <a:lumMod val="50000"/>
                  </a:schemeClr>
                </a:solidFill>
                <a:latin typeface="Arial" panose="020B0604020202020204" pitchFamily="34" charset="0"/>
                <a:cs typeface="Arial" panose="020B0604020202020204" pitchFamily="34" charset="0"/>
                <a:hlinkClick r:id="rId3"/>
              </a:rPr>
              <a:t>RU 2205163</a:t>
            </a:r>
            <a:r>
              <a:rPr lang="ru-RU" sz="2000" dirty="0">
                <a:solidFill>
                  <a:schemeClr val="accent6">
                    <a:lumMod val="50000"/>
                  </a:schemeClr>
                </a:solidFill>
                <a:latin typeface="Arial" panose="020B0604020202020204" pitchFamily="34" charset="0"/>
                <a:cs typeface="Arial" panose="020B0604020202020204" pitchFamily="34" charset="0"/>
              </a:rPr>
              <a:t>, C05F 3/00, </a:t>
            </a:r>
            <a:r>
              <a:rPr lang="ru-RU" sz="2000" dirty="0" err="1">
                <a:solidFill>
                  <a:schemeClr val="accent6">
                    <a:lumMod val="50000"/>
                  </a:schemeClr>
                </a:solidFill>
                <a:latin typeface="Arial" panose="020B0604020202020204" pitchFamily="34" charset="0"/>
                <a:cs typeface="Arial" panose="020B0604020202020204" pitchFamily="34" charset="0"/>
              </a:rPr>
              <a:t>опубл</a:t>
            </a:r>
            <a:r>
              <a:rPr lang="ru-RU" sz="2000" dirty="0">
                <a:solidFill>
                  <a:schemeClr val="accent6">
                    <a:lumMod val="50000"/>
                  </a:schemeClr>
                </a:solidFill>
                <a:latin typeface="Arial" panose="020B0604020202020204" pitchFamily="34" charset="0"/>
                <a:cs typeface="Arial" panose="020B0604020202020204" pitchFamily="34" charset="0"/>
              </a:rPr>
              <a:t>. 2003]. </a:t>
            </a:r>
            <a:endParaRPr lang="ru-RU" sz="2000" dirty="0" smtClean="0">
              <a:solidFill>
                <a:schemeClr val="accent6">
                  <a:lumMod val="50000"/>
                </a:schemeClr>
              </a:solidFill>
              <a:latin typeface="Arial" panose="020B0604020202020204" pitchFamily="34" charset="0"/>
              <a:cs typeface="Arial" panose="020B0604020202020204" pitchFamily="34" charset="0"/>
            </a:endParaRPr>
          </a:p>
          <a:p>
            <a:r>
              <a:rPr lang="ru-RU" sz="2000" dirty="0">
                <a:solidFill>
                  <a:schemeClr val="accent6">
                    <a:lumMod val="50000"/>
                  </a:schemeClr>
                </a:solidFill>
                <a:latin typeface="Arial" panose="020B0604020202020204" pitchFamily="34" charset="0"/>
                <a:cs typeface="Arial" panose="020B0604020202020204" pitchFamily="34" charset="0"/>
              </a:rPr>
              <a:t>	</a:t>
            </a:r>
            <a:r>
              <a:rPr lang="ru-RU" sz="2000" dirty="0" smtClean="0">
                <a:solidFill>
                  <a:schemeClr val="accent6">
                    <a:lumMod val="50000"/>
                  </a:schemeClr>
                </a:solidFill>
                <a:latin typeface="Arial" panose="020B0604020202020204" pitchFamily="34" charset="0"/>
                <a:cs typeface="Arial" panose="020B0604020202020204" pitchFamily="34" charset="0"/>
              </a:rPr>
              <a:t>В </a:t>
            </a:r>
            <a:r>
              <a:rPr lang="ru-RU" sz="2000" dirty="0">
                <a:solidFill>
                  <a:schemeClr val="accent6">
                    <a:lumMod val="50000"/>
                  </a:schemeClr>
                </a:solidFill>
                <a:latin typeface="Arial" panose="020B0604020202020204" pitchFamily="34" charset="0"/>
                <a:cs typeface="Arial" panose="020B0604020202020204" pitchFamily="34" charset="0"/>
              </a:rPr>
              <a:t>куриный помет добавляют органические разрыхлители в виде древесных опилок, стружки, мелкой щепы с последующим перемешиванием и увлажнением до 80-90%. Полученный субстрат размещают буртами на открытых площадках и подвергают биотермическому компостированию, перед началом которого производят его рыхление. Процесс компостирования ведут при максимальной температуре 70°C с понижением ее до минимальной 25-30°C в конце процесса с регулярным рыхлением для обогащения кислородом нижних слоев и отвода газов. </a:t>
            </a:r>
            <a:endParaRPr lang="ru-RU" sz="2000" dirty="0" smtClean="0">
              <a:solidFill>
                <a:schemeClr val="accent6">
                  <a:lumMod val="50000"/>
                </a:schemeClr>
              </a:solidFill>
              <a:latin typeface="Arial" panose="020B0604020202020204" pitchFamily="34" charset="0"/>
              <a:cs typeface="Arial" panose="020B0604020202020204" pitchFamily="34" charset="0"/>
            </a:endParaRPr>
          </a:p>
          <a:p>
            <a:r>
              <a:rPr lang="ru-RU" sz="2000" dirty="0" smtClean="0">
                <a:solidFill>
                  <a:schemeClr val="accent6">
                    <a:lumMod val="50000"/>
                  </a:schemeClr>
                </a:solidFill>
                <a:latin typeface="Arial" panose="020B0604020202020204" pitchFamily="34" charset="0"/>
                <a:cs typeface="Arial" panose="020B0604020202020204" pitchFamily="34" charset="0"/>
              </a:rPr>
              <a:t>	Готовый </a:t>
            </a:r>
            <a:r>
              <a:rPr lang="ru-RU" sz="2000" dirty="0">
                <a:solidFill>
                  <a:schemeClr val="accent6">
                    <a:lumMod val="50000"/>
                  </a:schemeClr>
                </a:solidFill>
                <a:latin typeface="Arial" panose="020B0604020202020204" pitchFamily="34" charset="0"/>
                <a:cs typeface="Arial" panose="020B0604020202020204" pitchFamily="34" charset="0"/>
              </a:rPr>
              <a:t>субстрат размещают в траншеях и заселяют красным калифорнийским червем вида </a:t>
            </a:r>
            <a:r>
              <a:rPr lang="ru-RU" sz="2000" dirty="0" err="1">
                <a:solidFill>
                  <a:schemeClr val="accent6">
                    <a:lumMod val="50000"/>
                  </a:schemeClr>
                </a:solidFill>
                <a:latin typeface="Arial" panose="020B0604020202020204" pitchFamily="34" charset="0"/>
                <a:cs typeface="Arial" panose="020B0604020202020204" pitchFamily="34" charset="0"/>
              </a:rPr>
              <a:t>Esenia</a:t>
            </a:r>
            <a:r>
              <a:rPr lang="ru-RU" sz="2000" dirty="0">
                <a:solidFill>
                  <a:schemeClr val="accent6">
                    <a:lumMod val="50000"/>
                  </a:schemeClr>
                </a:solidFill>
                <a:latin typeface="Arial" panose="020B0604020202020204" pitchFamily="34" charset="0"/>
                <a:cs typeface="Arial" panose="020B0604020202020204" pitchFamily="34" charset="0"/>
              </a:rPr>
              <a:t> </a:t>
            </a:r>
            <a:r>
              <a:rPr lang="ru-RU" sz="2000" dirty="0" err="1">
                <a:solidFill>
                  <a:schemeClr val="accent6">
                    <a:lumMod val="50000"/>
                  </a:schemeClr>
                </a:solidFill>
                <a:latin typeface="Arial" panose="020B0604020202020204" pitchFamily="34" charset="0"/>
                <a:cs typeface="Arial" panose="020B0604020202020204" pitchFamily="34" charset="0"/>
              </a:rPr>
              <a:t>foetida</a:t>
            </a:r>
            <a:r>
              <a:rPr lang="ru-RU" sz="2000" dirty="0">
                <a:solidFill>
                  <a:schemeClr val="accent6">
                    <a:lumMod val="50000"/>
                  </a:schemeClr>
                </a:solidFill>
                <a:latin typeface="Arial" panose="020B0604020202020204" pitchFamily="34" charset="0"/>
                <a:cs typeface="Arial" panose="020B0604020202020204" pitchFamily="34" charset="0"/>
              </a:rPr>
              <a:t> путем выкладывания его пучками по всей поверхности слоя субстрата. Траншеи накрывают пленкой. После переработки всей толщи субстрата в биогумус и снятия пленки производят снятие верхнего подсушенного слоя и отделение оставшегося биогумуса от червей при помощи ловушек в виде сетки. Оставшийся готовый биогумус просеивают и просушивают до влажности 65</a:t>
            </a:r>
            <a:r>
              <a:rPr lang="ru-RU" sz="2000" dirty="0" smtClean="0">
                <a:solidFill>
                  <a:schemeClr val="accent6">
                    <a:lumMod val="50000"/>
                  </a:schemeClr>
                </a:solidFill>
                <a:latin typeface="Arial" panose="020B0604020202020204" pitchFamily="34" charset="0"/>
                <a:cs typeface="Arial" panose="020B0604020202020204" pitchFamily="34" charset="0"/>
              </a:rPr>
              <a:t>%. Однако, это довольно трудоемкий и длительный способ.</a:t>
            </a:r>
            <a:endParaRPr lang="ru-RU" sz="20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75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116632"/>
            <a:ext cx="8229600" cy="1143000"/>
          </a:xfrm>
        </p:spPr>
        <p:txBody>
          <a:bodyPr>
            <a:normAutofit fontScale="90000"/>
          </a:bodyPr>
          <a:lstStyle/>
          <a:p>
            <a:pPr eaLnBrk="1" hangingPunct="1"/>
            <a:r>
              <a:rPr lang="ru-RU" altLang="ru-RU" b="1" dirty="0" smtClean="0">
                <a:solidFill>
                  <a:srgbClr val="800000"/>
                </a:solidFill>
              </a:rPr>
              <a:t>Виды навоза и ключевые характеристики</a:t>
            </a:r>
          </a:p>
        </p:txBody>
      </p:sp>
      <p:graphicFrame>
        <p:nvGraphicFramePr>
          <p:cNvPr id="32771" name="Object 3"/>
          <p:cNvGraphicFramePr>
            <a:graphicFrameLocks noGrp="1" noChangeAspect="1"/>
          </p:cNvGraphicFramePr>
          <p:nvPr>
            <p:ph idx="1"/>
            <p:extLst>
              <p:ext uri="{D42A27DB-BD31-4B8C-83A1-F6EECF244321}">
                <p14:modId xmlns:p14="http://schemas.microsoft.com/office/powerpoint/2010/main" val="886094977"/>
              </p:ext>
            </p:extLst>
          </p:nvPr>
        </p:nvGraphicFramePr>
        <p:xfrm>
          <a:off x="179512" y="1484784"/>
          <a:ext cx="8731946" cy="5112568"/>
        </p:xfrm>
        <a:graphic>
          <a:graphicData uri="http://schemas.openxmlformats.org/presentationml/2006/ole">
            <mc:AlternateContent xmlns:mc="http://schemas.openxmlformats.org/markup-compatibility/2006">
              <mc:Choice xmlns:v="urn:schemas-microsoft-com:vml" Requires="v">
                <p:oleObj spid="_x0000_s1045" name="Документ" r:id="rId4" imgW="9335135" imgH="6404480" progId="Word.Document.8">
                  <p:embed/>
                </p:oleObj>
              </mc:Choice>
              <mc:Fallback>
                <p:oleObj name="Документ" r:id="rId4" imgW="9335135" imgH="6404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84784"/>
                        <a:ext cx="8731946" cy="5112568"/>
                      </a:xfrm>
                      <a:prstGeom prst="rect">
                        <a:avLst/>
                      </a:prstGeom>
                      <a:noFill/>
                      <a:extLst/>
                    </p:spPr>
                  </p:pic>
                </p:oleObj>
              </mc:Fallback>
            </mc:AlternateContent>
          </a:graphicData>
        </a:graphic>
      </p:graphicFrame>
    </p:spTree>
    <p:extLst>
      <p:ext uri="{BB962C8B-B14F-4D97-AF65-F5344CB8AC3E}">
        <p14:creationId xmlns:p14="http://schemas.microsoft.com/office/powerpoint/2010/main" val="3296796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928992" cy="6817251"/>
          </a:xfrm>
          <a:prstGeom prst="rect">
            <a:avLst/>
          </a:prstGeom>
        </p:spPr>
        <p:txBody>
          <a:bodyPr wrap="square">
            <a:spAutoFit/>
          </a:bodyPr>
          <a:lstStyle/>
          <a:p>
            <a:r>
              <a:rPr lang="ru-RU" sz="1900" dirty="0" smtClean="0">
                <a:solidFill>
                  <a:schemeClr val="accent6">
                    <a:lumMod val="50000"/>
                  </a:schemeClr>
                </a:solidFill>
              </a:rPr>
              <a:t>	</a:t>
            </a:r>
            <a:r>
              <a:rPr lang="ru-RU" sz="1900" dirty="0" smtClean="0"/>
              <a:t>Среди </a:t>
            </a:r>
            <a:r>
              <a:rPr lang="ru-RU" sz="1900" dirty="0"/>
              <a:t>всех видов дождевых червей лишь некоторые можно разводить в искусственных условиях. К ним принадлежит красный калифорнийский гибрид, который в процессе селекции приобрел уникальное свойство — он не оставляет свое место пребывания даже при неблагоприятных условиях. Это дает возможность разводить его в грядах под открытым небом, не боясь потери популяции.</a:t>
            </a:r>
          </a:p>
          <a:p>
            <a:r>
              <a:rPr lang="ru-RU" sz="1900" dirty="0" smtClean="0">
                <a:solidFill>
                  <a:schemeClr val="accent6">
                    <a:lumMod val="50000"/>
                  </a:schemeClr>
                </a:solidFill>
              </a:rPr>
              <a:t>	Красный </a:t>
            </a:r>
            <a:r>
              <a:rPr lang="ru-RU" sz="1900" dirty="0">
                <a:solidFill>
                  <a:schemeClr val="accent6">
                    <a:lumMod val="50000"/>
                  </a:schemeClr>
                </a:solidFill>
              </a:rPr>
              <a:t>червь темно-красного цвета живет на территориях с умеренным климатом. Взрослая особь достигает в длину 8-10 см, в диаметре 3-5 мм, массой 0,8 — 1 г. Температура тела — 19-20 °С. За день потребляет количество корма, который приблизительно равняется его массе (около 1 г), после переваривания которого выделяется 0,8-0,9 г копролит. Самые крупные частицы, которые может проглотить червь, имеют размеры до 1 мм</a:t>
            </a:r>
            <a:r>
              <a:rPr lang="ru-RU" sz="1900" dirty="0" smtClean="0">
                <a:solidFill>
                  <a:schemeClr val="accent6">
                    <a:lumMod val="50000"/>
                  </a:schemeClr>
                </a:solidFill>
              </a:rPr>
              <a:t>. Продолжительность </a:t>
            </a:r>
            <a:r>
              <a:rPr lang="ru-RU" sz="1900" dirty="0">
                <a:solidFill>
                  <a:schemeClr val="accent6">
                    <a:lumMod val="50000"/>
                  </a:schemeClr>
                </a:solidFill>
              </a:rPr>
              <a:t>жизни — почти 16 лет (дикие формы — 4 года). Очень плодовитый</a:t>
            </a:r>
            <a:r>
              <a:rPr lang="ru-RU" sz="1900" dirty="0" smtClean="0">
                <a:solidFill>
                  <a:schemeClr val="accent6">
                    <a:lumMod val="50000"/>
                  </a:schemeClr>
                </a:solidFill>
              </a:rPr>
              <a:t>.</a:t>
            </a:r>
          </a:p>
          <a:p>
            <a:r>
              <a:rPr lang="ru-RU" sz="1900" dirty="0" smtClean="0">
                <a:solidFill>
                  <a:schemeClr val="accent6">
                    <a:lumMod val="50000"/>
                  </a:schemeClr>
                </a:solidFill>
              </a:rPr>
              <a:t>	</a:t>
            </a:r>
            <a:r>
              <a:rPr lang="ru-RU" sz="1900" dirty="0" smtClean="0"/>
              <a:t>Оптимальной </a:t>
            </a:r>
            <a:r>
              <a:rPr lang="ru-RU" sz="1900" dirty="0"/>
              <a:t>является температура 20-22 °С, а критической — ниже О °С и выше 42 °С. При температуре +7 °С червяк впадает в состояние анабиоза, то есть жив, но неподвижен и не питается. Оптимальна влажность — 75-88 %, а критическая — ниже 60 % и выше 90 %.</a:t>
            </a:r>
          </a:p>
          <a:p>
            <a:r>
              <a:rPr lang="ru-RU" sz="1900" dirty="0" smtClean="0">
                <a:solidFill>
                  <a:schemeClr val="accent6">
                    <a:lumMod val="50000"/>
                  </a:schemeClr>
                </a:solidFill>
              </a:rPr>
              <a:t>	Практика </a:t>
            </a:r>
            <a:r>
              <a:rPr lang="ru-RU" sz="1900" dirty="0">
                <a:solidFill>
                  <a:schemeClr val="accent6">
                    <a:lumMod val="50000"/>
                  </a:schemeClr>
                </a:solidFill>
              </a:rPr>
              <a:t>показала, что культивируемые черви не болеют и не поддаются </a:t>
            </a:r>
            <a:r>
              <a:rPr lang="ru-RU" sz="1900" dirty="0" smtClean="0">
                <a:solidFill>
                  <a:schemeClr val="accent6">
                    <a:lumMod val="50000"/>
                  </a:schemeClr>
                </a:solidFill>
              </a:rPr>
              <a:t>никаким эпидемиям. </a:t>
            </a:r>
            <a:r>
              <a:rPr lang="ru-RU" sz="1900" dirty="0">
                <a:solidFill>
                  <a:schemeClr val="accent6">
                    <a:lumMod val="50000"/>
                  </a:schemeClr>
                </a:solidFill>
              </a:rPr>
              <a:t>Они могут погибать только при нарушении технологии их разведения. Чаще всего гибель червей вызывает отравление протеином при незаконченной ферментации </a:t>
            </a:r>
            <a:r>
              <a:rPr lang="ru-RU" sz="1900" dirty="0" smtClean="0">
                <a:solidFill>
                  <a:schemeClr val="accent6">
                    <a:lumMod val="50000"/>
                  </a:schemeClr>
                </a:solidFill>
              </a:rPr>
              <a:t>субстрата. </a:t>
            </a:r>
            <a:r>
              <a:rPr lang="ru-RU" sz="1900" dirty="0">
                <a:solidFill>
                  <a:schemeClr val="accent6">
                    <a:lumMod val="50000"/>
                  </a:schemeClr>
                </a:solidFill>
              </a:rPr>
              <a:t>В результате червь становится «кислотным» и выделяет вредные газы, которые являются смертельными для других червей популяции.</a:t>
            </a:r>
          </a:p>
          <a:p>
            <a:endParaRPr lang="ru-RU" sz="1900" dirty="0"/>
          </a:p>
        </p:txBody>
      </p:sp>
    </p:spTree>
    <p:extLst>
      <p:ext uri="{BB962C8B-B14F-4D97-AF65-F5344CB8AC3E}">
        <p14:creationId xmlns:p14="http://schemas.microsoft.com/office/powerpoint/2010/main" val="280613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5391" y="583091"/>
            <a:ext cx="8136904" cy="1015663"/>
          </a:xfrm>
          <a:prstGeom prst="rect">
            <a:avLst/>
          </a:prstGeom>
        </p:spPr>
        <p:txBody>
          <a:bodyPr wrap="square">
            <a:spAutoFit/>
          </a:bodyPr>
          <a:lstStyle/>
          <a:p>
            <a:r>
              <a:rPr lang="ru-RU" sz="2000" b="1" dirty="0" smtClean="0">
                <a:latin typeface="Arial" panose="020B0604020202020204" pitchFamily="34" charset="0"/>
                <a:cs typeface="Arial" panose="020B0604020202020204" pitchFamily="34" charset="0"/>
              </a:rPr>
              <a:t>Жидкий биогумус</a:t>
            </a:r>
            <a:endParaRPr lang="en-US"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Это концентрированное средство, изготовленное путем вытяжки из сухого аналога. </a:t>
            </a:r>
            <a:endParaRPr lang="ru-RU" sz="2000" dirty="0">
              <a:latin typeface="Arial" panose="020B0604020202020204" pitchFamily="34" charset="0"/>
              <a:cs typeface="Arial" panose="020B0604020202020204" pitchFamily="34" charset="0"/>
            </a:endParaRPr>
          </a:p>
        </p:txBody>
      </p:sp>
      <p:sp>
        <p:nvSpPr>
          <p:cNvPr id="4" name="TextBox 3"/>
          <p:cNvSpPr txBox="1"/>
          <p:nvPr/>
        </p:nvSpPr>
        <p:spPr>
          <a:xfrm>
            <a:off x="2879713" y="0"/>
            <a:ext cx="3243132" cy="584775"/>
          </a:xfrm>
          <a:prstGeom prst="rect">
            <a:avLst/>
          </a:prstGeom>
          <a:noFill/>
        </p:spPr>
        <p:txBody>
          <a:bodyPr wrap="none" rtlCol="0">
            <a:spAutoFit/>
          </a:bodyPr>
          <a:lstStyle/>
          <a:p>
            <a:r>
              <a:rPr lang="ru-RU" sz="3200" b="1" dirty="0" smtClean="0"/>
              <a:t>Виды биогумуса:</a:t>
            </a:r>
            <a:endParaRPr lang="ru-RU" sz="3200" b="1" dirty="0"/>
          </a:p>
        </p:txBody>
      </p:sp>
      <p:sp>
        <p:nvSpPr>
          <p:cNvPr id="7" name="Прямоугольник 6"/>
          <p:cNvSpPr/>
          <p:nvPr/>
        </p:nvSpPr>
        <p:spPr>
          <a:xfrm>
            <a:off x="136553" y="1484784"/>
            <a:ext cx="5496730" cy="2031325"/>
          </a:xfrm>
          <a:prstGeom prst="rect">
            <a:avLst/>
          </a:prstGeom>
        </p:spPr>
        <p:txBody>
          <a:bodyPr wrap="square">
            <a:spAutoFit/>
          </a:bodyPr>
          <a:lstStyle/>
          <a:p>
            <a:pPr marL="285750" indent="-285750">
              <a:buFont typeface="Arial" panose="020B0604020202020204" pitchFamily="34" charset="0"/>
              <a:buChar char="•"/>
            </a:pPr>
            <a:r>
              <a:rPr lang="ru-RU" dirty="0"/>
              <a:t>подкормка во время посадки и (или) пересадки растений;</a:t>
            </a:r>
          </a:p>
          <a:p>
            <a:pPr marL="285750" indent="-285750">
              <a:buFont typeface="Arial" panose="020B0604020202020204" pitchFamily="34" charset="0"/>
              <a:buChar char="•"/>
            </a:pPr>
            <a:r>
              <a:rPr lang="ru-RU" dirty="0"/>
              <a:t>периодические поливы в каждый период роста и развития культуры, особенно важно время вегетации;</a:t>
            </a:r>
          </a:p>
          <a:p>
            <a:pPr marL="285750" indent="-285750">
              <a:buFont typeface="Arial" panose="020B0604020202020204" pitchFamily="34" charset="0"/>
              <a:buChar char="•"/>
            </a:pPr>
            <a:r>
              <a:rPr lang="ru-RU" dirty="0"/>
              <a:t>опрыскивание для профилактики и лечения от заболеваний и вредителей.</a:t>
            </a:r>
          </a:p>
        </p:txBody>
      </p:sp>
      <p:pic>
        <p:nvPicPr>
          <p:cNvPr id="4098" name="Picture 2" descr="C:\Users\User\Documents\polja-russkie-bioperegnoj-1-l_en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289754"/>
            <a:ext cx="2947199" cy="215850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80799" y="3645024"/>
            <a:ext cx="4031161" cy="2862322"/>
          </a:xfrm>
          <a:prstGeom prst="rect">
            <a:avLst/>
          </a:prstGeom>
        </p:spPr>
        <p:txBody>
          <a:bodyPr wrap="square">
            <a:spAutoFit/>
          </a:bodyPr>
          <a:lstStyle/>
          <a:p>
            <a:r>
              <a:rPr lang="ru-RU" b="1" dirty="0" smtClean="0">
                <a:latin typeface="Arial" panose="020B0604020202020204" pitchFamily="34" charset="0"/>
                <a:cs typeface="Arial" panose="020B0604020202020204" pitchFamily="34" charset="0"/>
              </a:rPr>
              <a:t>Сухой биогумус (</a:t>
            </a:r>
            <a:r>
              <a:rPr lang="ru-RU" b="1" dirty="0" err="1" smtClean="0">
                <a:latin typeface="Arial" panose="020B0604020202020204" pitchFamily="34" charset="0"/>
                <a:cs typeface="Arial" panose="020B0604020202020204" pitchFamily="34" charset="0"/>
              </a:rPr>
              <a:t>вермикомпост</a:t>
            </a:r>
            <a:r>
              <a:rPr lang="ru-RU" b="1" dirty="0" smtClean="0">
                <a:latin typeface="Arial" panose="020B0604020202020204" pitchFamily="34" charset="0"/>
                <a:cs typeface="Arial" panose="020B0604020202020204" pitchFamily="34" charset="0"/>
              </a:rPr>
              <a:t> или биогумус) </a:t>
            </a:r>
            <a:r>
              <a:rPr lang="ru-RU" dirty="0" smtClean="0">
                <a:latin typeface="Arial" panose="020B0604020202020204" pitchFamily="34" charset="0"/>
                <a:cs typeface="Arial" panose="020B0604020202020204" pitchFamily="34" charset="0"/>
              </a:rPr>
              <a:t>в чистом виде – это сыпучая, рыхлая масса темного цвета, состоящая из копролитов червя. </a:t>
            </a:r>
          </a:p>
          <a:p>
            <a:r>
              <a:rPr lang="ru-RU" dirty="0" smtClean="0">
                <a:latin typeface="Arial" panose="020B0604020202020204" pitchFamily="34" charset="0"/>
                <a:cs typeface="Arial" panose="020B0604020202020204" pitchFamily="34" charset="0"/>
              </a:rPr>
              <a:t>Используют его перед посевом семян или высадкой рассады, добавляя в необходимой пропорции в субстрат (следуя инструкции). </a:t>
            </a:r>
            <a:endParaRPr lang="ru-RU" dirty="0">
              <a:latin typeface="Arial" panose="020B0604020202020204" pitchFamily="34" charset="0"/>
              <a:cs typeface="Arial" panose="020B0604020202020204" pitchFamily="34" charset="0"/>
            </a:endParaRPr>
          </a:p>
        </p:txBody>
      </p:sp>
      <p:pic>
        <p:nvPicPr>
          <p:cNvPr id="4099" name="Picture 3" descr="C:\Users\User\Documents\Cluboz56-02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829" y="4221088"/>
            <a:ext cx="1965125" cy="246352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4221088"/>
            <a:ext cx="3284705" cy="2463529"/>
          </a:xfrm>
          <a:prstGeom prst="rect">
            <a:avLst/>
          </a:prstGeom>
        </p:spPr>
      </p:pic>
    </p:spTree>
    <p:extLst>
      <p:ext uri="{BB962C8B-B14F-4D97-AF65-F5344CB8AC3E}">
        <p14:creationId xmlns:p14="http://schemas.microsoft.com/office/powerpoint/2010/main" val="131439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63339"/>
            <a:ext cx="9144000" cy="1200329"/>
          </a:xfrm>
          <a:prstGeom prst="rect">
            <a:avLst/>
          </a:prstGeom>
        </p:spPr>
        <p:txBody>
          <a:bodyPr wrap="square">
            <a:spAutoFit/>
          </a:bodyPr>
          <a:lstStyle/>
          <a:p>
            <a:pPr algn="ctr"/>
            <a:r>
              <a:rPr lang="ru-RU" i="1" dirty="0" smtClean="0">
                <a:solidFill>
                  <a:schemeClr val="accent6">
                    <a:lumMod val="50000"/>
                  </a:schemeClr>
                </a:solidFill>
              </a:rPr>
              <a:t>Существует много производителей и марок концентрированного </a:t>
            </a:r>
            <a:r>
              <a:rPr lang="ru-RU" i="1" dirty="0">
                <a:solidFill>
                  <a:schemeClr val="accent6">
                    <a:lumMod val="50000"/>
                  </a:schemeClr>
                </a:solidFill>
              </a:rPr>
              <a:t>биогумуса:</a:t>
            </a:r>
          </a:p>
          <a:p>
            <a:pPr algn="ctr"/>
            <a:r>
              <a:rPr lang="ru-RU" b="1" dirty="0" err="1">
                <a:solidFill>
                  <a:schemeClr val="accent6">
                    <a:lumMod val="50000"/>
                  </a:schemeClr>
                </a:solidFill>
              </a:rPr>
              <a:t>Вермикофе</a:t>
            </a:r>
            <a:r>
              <a:rPr lang="ru-RU" b="1" dirty="0" smtClean="0">
                <a:solidFill>
                  <a:schemeClr val="accent6">
                    <a:lumMod val="50000"/>
                  </a:schemeClr>
                </a:solidFill>
              </a:rPr>
              <a:t>; </a:t>
            </a:r>
            <a:r>
              <a:rPr lang="ru-RU" b="1" dirty="0" err="1" smtClean="0">
                <a:solidFill>
                  <a:schemeClr val="accent6">
                    <a:lumMod val="50000"/>
                  </a:schemeClr>
                </a:solidFill>
              </a:rPr>
              <a:t>ГумиСтар</a:t>
            </a:r>
            <a:r>
              <a:rPr lang="ru-RU" b="1" dirty="0" smtClean="0">
                <a:solidFill>
                  <a:schemeClr val="accent6">
                    <a:lumMod val="50000"/>
                  </a:schemeClr>
                </a:solidFill>
              </a:rPr>
              <a:t>; </a:t>
            </a:r>
            <a:r>
              <a:rPr lang="ru-RU" b="1" dirty="0" err="1" smtClean="0">
                <a:solidFill>
                  <a:schemeClr val="accent6">
                    <a:lumMod val="50000"/>
                  </a:schemeClr>
                </a:solidFill>
              </a:rPr>
              <a:t>БиоГумат</a:t>
            </a:r>
            <a:r>
              <a:rPr lang="ru-RU" b="1" dirty="0" smtClean="0">
                <a:solidFill>
                  <a:schemeClr val="accent6">
                    <a:lumMod val="50000"/>
                  </a:schemeClr>
                </a:solidFill>
              </a:rPr>
              <a:t> </a:t>
            </a:r>
            <a:r>
              <a:rPr lang="ru-RU" b="1" dirty="0" err="1">
                <a:solidFill>
                  <a:schemeClr val="accent6">
                    <a:lumMod val="50000"/>
                  </a:schemeClr>
                </a:solidFill>
              </a:rPr>
              <a:t>Экос</a:t>
            </a:r>
            <a:r>
              <a:rPr lang="ru-RU" b="1" dirty="0">
                <a:solidFill>
                  <a:schemeClr val="accent6">
                    <a:lumMod val="50000"/>
                  </a:schemeClr>
                </a:solidFill>
              </a:rPr>
              <a:t>.</a:t>
            </a:r>
          </a:p>
          <a:p>
            <a:pPr algn="ctr"/>
            <a:r>
              <a:rPr lang="ru-RU" dirty="0">
                <a:solidFill>
                  <a:schemeClr val="accent6">
                    <a:lumMod val="50000"/>
                  </a:schemeClr>
                </a:solidFill>
              </a:rPr>
              <a:t>Количество питательных веществ в них </a:t>
            </a:r>
            <a:r>
              <a:rPr lang="ru-RU" dirty="0" smtClean="0">
                <a:solidFill>
                  <a:schemeClr val="accent6">
                    <a:lumMod val="50000"/>
                  </a:schemeClr>
                </a:solidFill>
              </a:rPr>
              <a:t>отличается</a:t>
            </a:r>
            <a:r>
              <a:rPr lang="ru-RU" dirty="0">
                <a:solidFill>
                  <a:schemeClr val="accent6">
                    <a:lumMod val="50000"/>
                  </a:schemeClr>
                </a:solidFill>
              </a:rPr>
              <a:t>. </a:t>
            </a:r>
            <a:r>
              <a:rPr lang="ru-RU" dirty="0" smtClean="0">
                <a:solidFill>
                  <a:schemeClr val="accent6">
                    <a:lumMod val="50000"/>
                  </a:schemeClr>
                </a:solidFill>
              </a:rPr>
              <a:t>Каждый </a:t>
            </a:r>
            <a:r>
              <a:rPr lang="ru-RU" dirty="0">
                <a:solidFill>
                  <a:schemeClr val="accent6">
                    <a:lumMod val="50000"/>
                  </a:schemeClr>
                </a:solidFill>
              </a:rPr>
              <a:t>раствор обладает инструкцией по </a:t>
            </a:r>
            <a:r>
              <a:rPr lang="ru-RU" dirty="0" smtClean="0">
                <a:solidFill>
                  <a:schemeClr val="accent6">
                    <a:lumMod val="50000"/>
                  </a:schemeClr>
                </a:solidFill>
              </a:rPr>
              <a:t>применению на упаковке. </a:t>
            </a:r>
          </a:p>
        </p:txBody>
      </p:sp>
      <p:pic>
        <p:nvPicPr>
          <p:cNvPr id="5122" name="Picture 2" descr="C:\Users\User\Documents\15238318_podkormka-organicheskaya-vermi-vermikofe-universalnaya-3l-125-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2475791" cy="247579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cuments\29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8055" y="1533400"/>
            <a:ext cx="2534025" cy="24991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ocuments\e8211494896261213e7420c9f9acfca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832" y="1561859"/>
            <a:ext cx="1913472" cy="2470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4581128"/>
            <a:ext cx="8394607" cy="923330"/>
          </a:xfrm>
          <a:prstGeom prst="rect">
            <a:avLst/>
          </a:prstGeom>
          <a:noFill/>
        </p:spPr>
        <p:txBody>
          <a:bodyPr wrap="square" rtlCol="0">
            <a:spAutoFit/>
          </a:bodyPr>
          <a:lstStyle/>
          <a:p>
            <a:r>
              <a:rPr lang="ru-RU" dirty="0" smtClean="0">
                <a:solidFill>
                  <a:schemeClr val="accent6">
                    <a:lumMod val="50000"/>
                  </a:schemeClr>
                </a:solidFill>
              </a:rPr>
              <a:t>Раствор биогумуса применяется для замачивания семян, опрыскивания рассады, </a:t>
            </a:r>
          </a:p>
          <a:p>
            <a:r>
              <a:rPr lang="ru-RU" dirty="0" smtClean="0">
                <a:solidFill>
                  <a:schemeClr val="accent6">
                    <a:lumMod val="50000"/>
                  </a:schemeClr>
                </a:solidFill>
              </a:rPr>
              <a:t>подкормок. Важно при этом учитывать выращиваемую культуру. И для овощей, и для декоративных культур дозы подробно описываются на каждом из препаратов. </a:t>
            </a:r>
            <a:endParaRPr lang="ru-RU" dirty="0">
              <a:solidFill>
                <a:schemeClr val="accent6">
                  <a:lumMod val="50000"/>
                </a:schemeClr>
              </a:solidFill>
            </a:endParaRPr>
          </a:p>
        </p:txBody>
      </p:sp>
    </p:spTree>
    <p:extLst>
      <p:ext uri="{BB962C8B-B14F-4D97-AF65-F5344CB8AC3E}">
        <p14:creationId xmlns:p14="http://schemas.microsoft.com/office/powerpoint/2010/main" val="3628396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Наша дорогая Оля!\Documents\25_biogumus-800x800.jpg"/>
          <p:cNvPicPr>
            <a:picLocks noChangeAspect="1" noChangeArrowheads="1"/>
          </p:cNvPicPr>
          <p:nvPr/>
        </p:nvPicPr>
        <p:blipFill>
          <a:blip r:embed="rId2"/>
          <a:srcRect/>
          <a:stretch>
            <a:fillRect/>
          </a:stretch>
        </p:blipFill>
        <p:spPr bwMode="auto">
          <a:xfrm>
            <a:off x="928662" y="285728"/>
            <a:ext cx="6167608" cy="616760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ChangeArrowheads="1"/>
          </p:cNvSpPr>
          <p:nvPr/>
        </p:nvSpPr>
        <p:spPr bwMode="auto">
          <a:xfrm>
            <a:off x="755650" y="385763"/>
            <a:ext cx="5903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ru-RU" sz="2400" b="1">
                <a:solidFill>
                  <a:srgbClr val="FF9900"/>
                </a:solidFill>
                <a:latin typeface="Times New Roman" panose="02020603050405020304" pitchFamily="18" charset="0"/>
                <a:cs typeface="Arial" panose="020B0604020202020204" pitchFamily="34" charset="0"/>
              </a:rPr>
              <a:t>Химический состав биогумуса</a:t>
            </a:r>
            <a:endParaRPr lang="en-US" altLang="ru-RU" sz="2400">
              <a:solidFill>
                <a:srgbClr val="FF9900"/>
              </a:solidFill>
              <a:latin typeface="Times New Roman" panose="02020603050405020304" pitchFamily="18" charset="0"/>
            </a:endParaRPr>
          </a:p>
          <a:p>
            <a:pPr>
              <a:spcBef>
                <a:spcPct val="0"/>
              </a:spcBef>
              <a:buClrTx/>
              <a:buSzTx/>
              <a:buFontTx/>
              <a:buNone/>
            </a:pPr>
            <a:endParaRPr lang="en-US" altLang="ru-RU" sz="2400">
              <a:latin typeface="Times New Roman" panose="02020603050405020304" pitchFamily="18" charset="0"/>
            </a:endParaRPr>
          </a:p>
        </p:txBody>
      </p:sp>
      <p:graphicFrame>
        <p:nvGraphicFramePr>
          <p:cNvPr id="87079" name="Group 39"/>
          <p:cNvGraphicFramePr>
            <a:graphicFrameLocks noGrp="1"/>
          </p:cNvGraphicFramePr>
          <p:nvPr>
            <p:extLst>
              <p:ext uri="{D42A27DB-BD31-4B8C-83A1-F6EECF244321}">
                <p14:modId xmlns:p14="http://schemas.microsoft.com/office/powerpoint/2010/main" val="1332673561"/>
              </p:ext>
            </p:extLst>
          </p:nvPr>
        </p:nvGraphicFramePr>
        <p:xfrm>
          <a:off x="0" y="981067"/>
          <a:ext cx="8892480" cy="5760300"/>
        </p:xfrm>
        <a:graphic>
          <a:graphicData uri="http://schemas.openxmlformats.org/drawingml/2006/table">
            <a:tbl>
              <a:tblPr/>
              <a:tblGrid>
                <a:gridCol w="5789375"/>
                <a:gridCol w="3103105"/>
              </a:tblGrid>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Влажность</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40-45%</a:t>
                      </a:r>
                    </a:p>
                  </a:txBody>
                  <a:tcPr anchor="ctr" horzOverflow="overflow">
                    <a:lnL>
                      <a:noFill/>
                    </a:lnL>
                    <a:lnR cap="flat">
                      <a:noFill/>
                    </a:lnR>
                    <a:lnT cap="fla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Зольность</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35-45%</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Органические вещества</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55-65%</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Гуминовые вещества</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25-32%</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Азот общий</a:t>
                      </a:r>
                      <a:endPar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1,0-2,0%</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Фосфор общий (Р2О5)</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1,5-3,0%</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Калий общий (К2О)</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1,2-2,0% </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Кальций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4,0-6,0%</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Магний</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0,6-2,3%</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Железо</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0,6-2,5%</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Марганец</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60-80 мг/кг </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Массовая доля тяжелых металлов, мг/кг</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ниже ПДК для почв</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ea typeface="Times New Roman" pitchFamily="18" charset="0"/>
                          <a:cs typeface="Arial" charset="0"/>
                        </a:rPr>
                        <a:t>Патогенная микрофлора</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Отсутствует</a:t>
                      </a:r>
                    </a:p>
                  </a:txBody>
                  <a:tcPr anchor="ctr" horzOverflow="overflow">
                    <a:lnL>
                      <a:noFill/>
                    </a:lnL>
                    <a:lnR cap="flat">
                      <a:noFill/>
                    </a:lnR>
                    <a:lnT>
                      <a:noFill/>
                    </a:lnT>
                    <a:lnB>
                      <a:noFill/>
                    </a:lnB>
                    <a:lnTlToBr>
                      <a:noFill/>
                    </a:lnTlToBr>
                    <a:lnBlToTr>
                      <a:noFill/>
                    </a:lnBlToTr>
                    <a:noFill/>
                  </a:tcPr>
                </a:tc>
              </a:tr>
              <a:tr h="41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Яйца гельминтов</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ea typeface="Times New Roman" pitchFamily="18" charset="0"/>
                          <a:cs typeface="Arial" charset="0"/>
                        </a:rPr>
                        <a:t>Отсутствует</a:t>
                      </a:r>
                    </a:p>
                  </a:txBody>
                  <a:tcPr anchor="ct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263278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0" y="0"/>
            <a:ext cx="9144000" cy="6858000"/>
          </a:xfrm>
        </p:spPr>
        <p:txBody>
          <a:bodyPr/>
          <a:lstStyle/>
          <a:p>
            <a:pPr eaLnBrk="1" hangingPunct="1">
              <a:defRPr/>
            </a:pPr>
            <a:r>
              <a:rPr lang="ru-RU" dirty="0" err="1" smtClean="0">
                <a:latin typeface="Times New Roman" pitchFamily="18" charset="0"/>
              </a:rPr>
              <a:t>Вермикомпост</a:t>
            </a:r>
            <a:r>
              <a:rPr lang="ru-RU" dirty="0" smtClean="0">
                <a:latin typeface="Times New Roman" pitchFamily="18" charset="0"/>
              </a:rPr>
              <a:t> можно использовать как компонент тепличных грунтов </a:t>
            </a:r>
            <a:r>
              <a:rPr lang="ru-RU" b="1" dirty="0" smtClean="0">
                <a:solidFill>
                  <a:schemeClr val="bg2">
                    <a:lumMod val="10000"/>
                  </a:schemeClr>
                </a:solidFill>
                <a:latin typeface="Times New Roman" pitchFamily="18" charset="0"/>
              </a:rPr>
              <a:t>до 20-25% от объема.</a:t>
            </a:r>
          </a:p>
          <a:p>
            <a:pPr eaLnBrk="1" hangingPunct="1">
              <a:defRPr/>
            </a:pPr>
            <a:r>
              <a:rPr lang="ru-RU" dirty="0" smtClean="0">
                <a:latin typeface="Times New Roman" pitchFamily="18" charset="0"/>
              </a:rPr>
              <a:t> Его можно использовать в качестве подкормок (</a:t>
            </a:r>
            <a:r>
              <a:rPr lang="ru-RU" b="1" dirty="0" smtClean="0">
                <a:solidFill>
                  <a:schemeClr val="bg2">
                    <a:lumMod val="10000"/>
                  </a:schemeClr>
                </a:solidFill>
                <a:latin typeface="Times New Roman" pitchFamily="18" charset="0"/>
              </a:rPr>
              <a:t>100-200 г под каждое растение в прикорневую зону</a:t>
            </a:r>
            <a:r>
              <a:rPr lang="ru-RU" dirty="0" smtClean="0">
                <a:latin typeface="Times New Roman" pitchFamily="18" charset="0"/>
              </a:rPr>
              <a:t>) </a:t>
            </a:r>
          </a:p>
          <a:p>
            <a:pPr eaLnBrk="1" hangingPunct="1">
              <a:defRPr/>
            </a:pPr>
            <a:r>
              <a:rPr lang="ru-RU" dirty="0" smtClean="0">
                <a:latin typeface="Times New Roman" pitchFamily="18" charset="0"/>
              </a:rPr>
              <a:t>Очень хорошие результаты применения </a:t>
            </a:r>
            <a:r>
              <a:rPr lang="ru-RU" dirty="0" err="1" smtClean="0">
                <a:latin typeface="Times New Roman" pitchFamily="18" charset="0"/>
              </a:rPr>
              <a:t>вермикомпоста</a:t>
            </a:r>
            <a:r>
              <a:rPr lang="ru-RU" dirty="0" smtClean="0">
                <a:latin typeface="Times New Roman" pitchFamily="18" charset="0"/>
              </a:rPr>
              <a:t> получены при выращивании рассады и для восстановления микрофлоры после пропаривания или обработки бромистым метилом тепличных грунтов, которые проводятся для борьбы с возбудителями болезней и вредителями.</a:t>
            </a:r>
            <a:endParaRPr lang="en-US" dirty="0" smtClean="0">
              <a:latin typeface="Times New Roman" pitchFamily="18" charset="0"/>
            </a:endParaRPr>
          </a:p>
          <a:p>
            <a:pPr eaLnBrk="1" hangingPunct="1">
              <a:defRPr/>
            </a:pPr>
            <a:endParaRPr lang="en-US" dirty="0" smtClean="0"/>
          </a:p>
        </p:txBody>
      </p:sp>
    </p:spTree>
    <p:extLst>
      <p:ext uri="{BB962C8B-B14F-4D97-AF65-F5344CB8AC3E}">
        <p14:creationId xmlns:p14="http://schemas.microsoft.com/office/powerpoint/2010/main" val="492648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817562"/>
          </a:xfrm>
        </p:spPr>
        <p:txBody>
          <a:bodyPr/>
          <a:lstStyle/>
          <a:p>
            <a:pPr eaLnBrk="1" hangingPunct="1"/>
            <a:r>
              <a:rPr lang="ru-RU" altLang="ru-RU" sz="3600" dirty="0" smtClean="0"/>
              <a:t>Функции компоста в субстратах</a:t>
            </a:r>
            <a:endParaRPr lang="en-US" altLang="ru-RU" sz="3600" dirty="0" smtClean="0"/>
          </a:p>
        </p:txBody>
      </p:sp>
      <p:sp>
        <p:nvSpPr>
          <p:cNvPr id="43011" name="Rectangle 3"/>
          <p:cNvSpPr>
            <a:spLocks noGrp="1" noChangeArrowheads="1"/>
          </p:cNvSpPr>
          <p:nvPr>
            <p:ph type="body" idx="1"/>
          </p:nvPr>
        </p:nvSpPr>
        <p:spPr>
          <a:xfrm>
            <a:off x="250825" y="1412875"/>
            <a:ext cx="8713663" cy="5184477"/>
          </a:xfrm>
        </p:spPr>
        <p:txBody>
          <a:bodyPr/>
          <a:lstStyle/>
          <a:p>
            <a:pPr eaLnBrk="1" hangingPunct="1">
              <a:lnSpc>
                <a:spcPct val="80000"/>
              </a:lnSpc>
            </a:pPr>
            <a:r>
              <a:rPr lang="ru-RU" altLang="ru-RU" sz="2800" dirty="0" smtClean="0"/>
              <a:t>Источник питательных веществ (</a:t>
            </a:r>
            <a:r>
              <a:rPr lang="ru-RU" altLang="ru-RU" sz="2400" dirty="0" smtClean="0"/>
              <a:t>азота, фосфора, калия и микроэлементов</a:t>
            </a:r>
            <a:r>
              <a:rPr lang="ru-RU" altLang="ru-RU" sz="2800" dirty="0" smtClean="0"/>
              <a:t>)</a:t>
            </a:r>
          </a:p>
          <a:p>
            <a:pPr eaLnBrk="1" hangingPunct="1">
              <a:lnSpc>
                <a:spcPct val="80000"/>
              </a:lnSpc>
            </a:pPr>
            <a:r>
              <a:rPr lang="ru-RU" altLang="ru-RU" sz="2800" dirty="0" smtClean="0"/>
              <a:t>Источник гумуса</a:t>
            </a:r>
          </a:p>
          <a:p>
            <a:pPr eaLnBrk="1" hangingPunct="1">
              <a:lnSpc>
                <a:spcPct val="80000"/>
              </a:lnSpc>
            </a:pPr>
            <a:r>
              <a:rPr lang="ru-RU" altLang="ru-RU" sz="2800" dirty="0" smtClean="0"/>
              <a:t>Улучшение свойства почв (</a:t>
            </a:r>
            <a:r>
              <a:rPr lang="ru-RU" altLang="ru-RU" sz="2400" dirty="0" smtClean="0"/>
              <a:t>повышают </a:t>
            </a:r>
            <a:r>
              <a:rPr lang="en-US" altLang="ru-RU" sz="2400" dirty="0" smtClean="0"/>
              <a:t>pH, </a:t>
            </a:r>
            <a:r>
              <a:rPr lang="ru-RU" altLang="ru-RU" sz="2400" dirty="0" smtClean="0"/>
              <a:t>повышают связность песчаных и супесчаных почв</a:t>
            </a:r>
            <a:r>
              <a:rPr lang="ru-RU" altLang="ru-RU" sz="2800" dirty="0" smtClean="0"/>
              <a:t>)</a:t>
            </a:r>
          </a:p>
          <a:p>
            <a:pPr eaLnBrk="1" hangingPunct="1">
              <a:lnSpc>
                <a:spcPct val="80000"/>
              </a:lnSpc>
            </a:pPr>
            <a:r>
              <a:rPr lang="ru-RU" altLang="ru-RU" sz="2800" dirty="0" err="1" smtClean="0"/>
              <a:t>Усиливаюет</a:t>
            </a:r>
            <a:r>
              <a:rPr lang="ru-RU" altLang="ru-RU" sz="2800" dirty="0" smtClean="0"/>
              <a:t> биологическую активность </a:t>
            </a:r>
          </a:p>
          <a:p>
            <a:pPr eaLnBrk="1" hangingPunct="1">
              <a:lnSpc>
                <a:spcPct val="80000"/>
              </a:lnSpc>
            </a:pPr>
            <a:r>
              <a:rPr lang="ru-RU" altLang="ru-RU" sz="2800" dirty="0" smtClean="0"/>
              <a:t>Снижение потери питательных веществ за счет вымывания</a:t>
            </a:r>
          </a:p>
          <a:p>
            <a:pPr eaLnBrk="1" hangingPunct="1">
              <a:lnSpc>
                <a:spcPct val="80000"/>
              </a:lnSpc>
            </a:pPr>
            <a:r>
              <a:rPr lang="ru-RU" altLang="ru-RU" sz="2800" dirty="0" smtClean="0"/>
              <a:t>Выполняет фитосанитарную роль (</a:t>
            </a:r>
            <a:r>
              <a:rPr lang="ru-RU" altLang="ru-RU" sz="2400" dirty="0" smtClean="0"/>
              <a:t>снижение поражения картофеля паршой, зерновых – корневой гнилью</a:t>
            </a:r>
            <a:r>
              <a:rPr lang="ru-RU" altLang="ru-RU" sz="2800" dirty="0" smtClean="0"/>
              <a:t> )</a:t>
            </a:r>
          </a:p>
          <a:p>
            <a:pPr eaLnBrk="1" hangingPunct="1">
              <a:lnSpc>
                <a:spcPct val="80000"/>
              </a:lnSpc>
            </a:pPr>
            <a:endParaRPr lang="en-US" altLang="ru-RU" sz="2800" dirty="0" smtClean="0"/>
          </a:p>
        </p:txBody>
      </p:sp>
    </p:spTree>
    <p:extLst>
      <p:ext uri="{BB962C8B-B14F-4D97-AF65-F5344CB8AC3E}">
        <p14:creationId xmlns:p14="http://schemas.microsoft.com/office/powerpoint/2010/main" val="3429614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548680"/>
            <a:ext cx="7848872" cy="5078313"/>
          </a:xfrm>
          <a:prstGeom prst="rect">
            <a:avLst/>
          </a:prstGeom>
        </p:spPr>
        <p:txBody>
          <a:bodyPr wrap="square">
            <a:spAutoFit/>
          </a:bodyPr>
          <a:lstStyle/>
          <a:p>
            <a:pPr algn="ctr"/>
            <a:r>
              <a:rPr lang="ru-RU" b="1" dirty="0"/>
              <a:t>РЕКОМЕНДАЦИИ ПО ПРАКТИЧЕСКОМУ ПРИМЕНЕНИЮ КОМПОСТА ПОД ОВОЩНЫЕ </a:t>
            </a:r>
            <a:r>
              <a:rPr lang="ru-RU" b="1" dirty="0" smtClean="0"/>
              <a:t>КУЛЬТУРЫ</a:t>
            </a:r>
          </a:p>
          <a:p>
            <a:endParaRPr lang="ru-RU" dirty="0"/>
          </a:p>
          <a:p>
            <a:r>
              <a:rPr lang="ru-RU" dirty="0"/>
              <a:t>В защищенном грунте выращивают свыше 20 овощных культур, среди которых по площади и валовому сбору преобладают </a:t>
            </a:r>
            <a:r>
              <a:rPr lang="ru-RU" dirty="0">
                <a:hlinkClick r:id="rId2"/>
              </a:rPr>
              <a:t>огурец</a:t>
            </a:r>
            <a:r>
              <a:rPr lang="ru-RU" dirty="0"/>
              <a:t>, </a:t>
            </a:r>
            <a:r>
              <a:rPr lang="ru-RU" dirty="0">
                <a:hlinkClick r:id="rId3"/>
              </a:rPr>
              <a:t>томат</a:t>
            </a:r>
            <a:r>
              <a:rPr lang="ru-RU" dirty="0"/>
              <a:t>, зеленый лук. В последнее время получают распространение </a:t>
            </a:r>
            <a:r>
              <a:rPr lang="ru-RU" dirty="0">
                <a:hlinkClick r:id="rId4"/>
              </a:rPr>
              <a:t>перец</a:t>
            </a:r>
            <a:r>
              <a:rPr lang="ru-RU" dirty="0"/>
              <a:t> и </a:t>
            </a:r>
            <a:r>
              <a:rPr lang="ru-RU" dirty="0">
                <a:hlinkClick r:id="rId5"/>
              </a:rPr>
              <a:t>баклажан</a:t>
            </a:r>
            <a:r>
              <a:rPr lang="ru-RU" dirty="0"/>
              <a:t>. Кроме того, в защищенном грунте выращивают рассаду различных овощных культур</a:t>
            </a:r>
            <a:r>
              <a:rPr lang="ru-RU" dirty="0" smtClean="0"/>
              <a:t>.</a:t>
            </a:r>
          </a:p>
          <a:p>
            <a:endParaRPr lang="ru-RU" dirty="0"/>
          </a:p>
          <a:p>
            <a:r>
              <a:rPr lang="ru-RU" dirty="0"/>
              <a:t>При эксплуатации тепличных грунтов характерно их бессменное использование, которое возможно, наряду с ежегодной дезинфекцией (пропариванием), при научно обоснованном применении удобрений.</a:t>
            </a:r>
          </a:p>
          <a:p>
            <a:r>
              <a:rPr lang="ru-RU" dirty="0"/>
              <a:t>К грунтам в тепличном овощеводстве предъявляются повышенные требования. Наиболее благоприятные свойства для выращивания овощных культур имеют грунты, состоящие из смеси торфа (20-40%) с легкими почвами (20-30% и более) и органической составляющей – перегноем, компостом, компостом (от 10 до 30% объема). Возможный состав смесей для защищенного грунта приведен в </a:t>
            </a:r>
            <a:r>
              <a:rPr lang="ru-RU" dirty="0" smtClean="0"/>
              <a:t>таблице далее.</a:t>
            </a:r>
            <a:endParaRPr lang="ru-RU" dirty="0"/>
          </a:p>
        </p:txBody>
      </p:sp>
    </p:spTree>
    <p:extLst>
      <p:ext uri="{BB962C8B-B14F-4D97-AF65-F5344CB8AC3E}">
        <p14:creationId xmlns:p14="http://schemas.microsoft.com/office/powerpoint/2010/main" val="2545568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6632"/>
            <a:ext cx="8390704" cy="830997"/>
          </a:xfrm>
          <a:prstGeom prst="rect">
            <a:avLst/>
          </a:prstGeom>
        </p:spPr>
        <p:txBody>
          <a:bodyPr wrap="square">
            <a:spAutoFit/>
          </a:bodyPr>
          <a:lstStyle/>
          <a:p>
            <a:r>
              <a:rPr lang="ru-RU" sz="2400" b="1" dirty="0" smtClean="0"/>
              <a:t>Оптимальным для теплиц считается органоминеральный субстрат со следующими характеристиками:</a:t>
            </a:r>
            <a:endParaRPr lang="ru-RU" sz="24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759669555"/>
              </p:ext>
            </p:extLst>
          </p:nvPr>
        </p:nvGraphicFramePr>
        <p:xfrm>
          <a:off x="19426" y="947629"/>
          <a:ext cx="4643470" cy="5793736"/>
        </p:xfrm>
        <a:graphic>
          <a:graphicData uri="http://schemas.openxmlformats.org/drawingml/2006/table">
            <a:tbl>
              <a:tblPr/>
              <a:tblGrid>
                <a:gridCol w="2321735"/>
                <a:gridCol w="2321735"/>
              </a:tblGrid>
              <a:tr h="866248">
                <a:tc>
                  <a:txBody>
                    <a:bodyPr/>
                    <a:lstStyle/>
                    <a:p>
                      <a:pPr algn="ctr"/>
                      <a:r>
                        <a:rPr lang="ru-RU" dirty="0"/>
                        <a:t>содержание органического вещества, </a:t>
                      </a:r>
                      <a:r>
                        <a:rPr lang="ru-RU" dirty="0" smtClean="0"/>
                        <a:t>%</a:t>
                      </a:r>
                      <a:endParaRPr lang="ru-RU" dirty="0"/>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ru-RU" dirty="0"/>
                        <a:t>20-30</a:t>
                      </a:r>
                    </a:p>
                  </a:txBody>
                  <a:tcPr marL="0" marR="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r>
              <a:tr h="575940">
                <a:tc>
                  <a:txBody>
                    <a:bodyPr/>
                    <a:lstStyle/>
                    <a:p>
                      <a:pPr algn="ctr"/>
                      <a:r>
                        <a:rPr lang="ru-RU" dirty="0"/>
                        <a:t>мощность слоя, см</a:t>
                      </a:r>
                    </a:p>
                    <a:p>
                      <a:pPr algn="ctr"/>
                      <a:r>
                        <a:rPr lang="ru-RU" dirty="0"/>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a:t>25-35</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940">
                <a:tc>
                  <a:txBody>
                    <a:bodyPr/>
                    <a:lstStyle/>
                    <a:p>
                      <a:pPr algn="ctr"/>
                      <a:r>
                        <a:rPr lang="ru-RU" dirty="0"/>
                        <a:t>объемная </a:t>
                      </a:r>
                      <a:r>
                        <a:rPr lang="ru-RU" dirty="0" smtClean="0"/>
                        <a:t>масса (плотность), г/см3</a:t>
                      </a:r>
                      <a:r>
                        <a:rPr lang="ru-RU" dirty="0"/>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a:t>0,4-0,6</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940">
                <a:tc>
                  <a:txBody>
                    <a:bodyPr/>
                    <a:lstStyle/>
                    <a:p>
                      <a:pPr algn="ctr"/>
                      <a:r>
                        <a:rPr lang="ru-RU"/>
                        <a:t>пористость, %</a:t>
                      </a:r>
                    </a:p>
                    <a:p>
                      <a:pPr algn="ctr"/>
                      <a:r>
                        <a:rPr lang="ru-RU"/>
                        <a:t>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70-80</a:t>
                      </a:r>
                      <a:endParaRPr lang="ru-RU" dirty="0"/>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5940">
                <a:tc>
                  <a:txBody>
                    <a:bodyPr/>
                    <a:lstStyle/>
                    <a:p>
                      <a:pPr algn="ctr"/>
                      <a:r>
                        <a:rPr lang="ru-RU" dirty="0" smtClean="0"/>
                        <a:t>ЕКО</a:t>
                      </a:r>
                      <a:endParaRPr lang="ru-RU" dirty="0"/>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100-150</a:t>
                      </a:r>
                      <a:r>
                        <a:rPr lang="ru-RU" baseline="0" dirty="0" smtClean="0"/>
                        <a:t> мг-</a:t>
                      </a:r>
                      <a:r>
                        <a:rPr lang="ru-RU" baseline="0" dirty="0" err="1" smtClean="0"/>
                        <a:t>экв</a:t>
                      </a:r>
                      <a:r>
                        <a:rPr lang="ru-RU" baseline="0" dirty="0" smtClean="0"/>
                        <a:t>. на 100 г субстрата</a:t>
                      </a:r>
                      <a:endParaRPr lang="ru-RU" dirty="0"/>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0">
                <a:tc>
                  <a:txBody>
                    <a:bodyPr/>
                    <a:lstStyle/>
                    <a:p>
                      <a:pPr algn="ctr"/>
                      <a:r>
                        <a:rPr lang="ru-RU" dirty="0" err="1" smtClean="0"/>
                        <a:t>рН</a:t>
                      </a:r>
                      <a:r>
                        <a:rPr lang="ru-RU" sz="1600" dirty="0" err="1" smtClean="0"/>
                        <a:t>водн</a:t>
                      </a:r>
                      <a:r>
                        <a:rPr lang="ru-RU" dirty="0" smtClean="0"/>
                        <a:t>.</a:t>
                      </a:r>
                      <a:endParaRPr lang="ru-RU" dirty="0"/>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6,3-6,6</a:t>
                      </a:r>
                      <a:endParaRPr lang="ru-RU" dirty="0"/>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5907">
                <a:tc>
                  <a:txBody>
                    <a:bodyPr/>
                    <a:lstStyle/>
                    <a:p>
                      <a:pPr algn="ctr"/>
                      <a:r>
                        <a:rPr lang="ru-RU" dirty="0" smtClean="0"/>
                        <a:t>Азот </a:t>
                      </a:r>
                      <a:r>
                        <a:rPr lang="en-US" dirty="0" smtClean="0"/>
                        <a:t>N</a:t>
                      </a:r>
                      <a:r>
                        <a:rPr lang="ru-RU" dirty="0" smtClean="0"/>
                        <a:t>мин.</a:t>
                      </a:r>
                      <a:r>
                        <a:rPr lang="ru-RU" baseline="0" dirty="0" smtClean="0"/>
                        <a:t> (общ.)</a:t>
                      </a:r>
                      <a:endParaRPr lang="ru-RU" dirty="0"/>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80-100мг/л </a:t>
                      </a:r>
                      <a:r>
                        <a:rPr lang="ru-RU" sz="1800" b="0" i="0" kern="1200" dirty="0" smtClean="0">
                          <a:solidFill>
                            <a:schemeClr val="tx1"/>
                          </a:solidFill>
                          <a:effectLst/>
                          <a:latin typeface="+mn-lt"/>
                          <a:ea typeface="+mn-ea"/>
                          <a:cs typeface="+mn-cs"/>
                        </a:rPr>
                        <a:t>сырой почвы </a:t>
                      </a:r>
                      <a:r>
                        <a:rPr lang="ru-RU" sz="1000" dirty="0" smtClean="0"/>
                        <a:t>(</a:t>
                      </a:r>
                      <a:r>
                        <a:rPr lang="ru-RU" sz="1000" b="0" i="0" kern="1200" dirty="0" smtClean="0">
                          <a:solidFill>
                            <a:schemeClr val="tx1"/>
                          </a:solidFill>
                          <a:effectLst/>
                          <a:latin typeface="+mn-lt"/>
                          <a:ea typeface="+mn-ea"/>
                          <a:cs typeface="+mn-cs"/>
                        </a:rPr>
                        <a:t>метод объемного экстрагирования при соотношении субстрата и воды 1 : 2)</a:t>
                      </a:r>
                      <a:endParaRPr lang="ru-RU" sz="1000" dirty="0"/>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9851">
                <a:tc>
                  <a:txBody>
                    <a:bodyPr/>
                    <a:lstStyle/>
                    <a:p>
                      <a:pPr algn="ctr"/>
                      <a:r>
                        <a:rPr lang="ru-RU" sz="1800" b="0" i="0" kern="1200" dirty="0" smtClean="0">
                          <a:solidFill>
                            <a:schemeClr val="tx1"/>
                          </a:solidFill>
                          <a:effectLst/>
                          <a:latin typeface="+mn-lt"/>
                          <a:ea typeface="+mn-ea"/>
                          <a:cs typeface="+mn-cs"/>
                        </a:rPr>
                        <a:t>Приемлемое содержание водорастворимых солей в грунте составляет</a:t>
                      </a:r>
                      <a:endParaRPr lang="ru-RU" dirty="0"/>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tx1"/>
                          </a:solidFill>
                          <a:effectLst/>
                          <a:latin typeface="+mn-lt"/>
                          <a:ea typeface="+mn-ea"/>
                          <a:cs typeface="+mn-cs"/>
                        </a:rPr>
                        <a:t>0,3 — 1,2%, что соответствует удельной электропроводности</a:t>
                      </a:r>
                      <a:r>
                        <a:rPr lang="ru-RU" sz="1800" b="0" i="0" kern="1200" baseline="0" dirty="0" smtClean="0">
                          <a:solidFill>
                            <a:schemeClr val="tx1"/>
                          </a:solidFill>
                          <a:effectLst/>
                          <a:latin typeface="+mn-lt"/>
                          <a:ea typeface="+mn-ea"/>
                          <a:cs typeface="+mn-cs"/>
                        </a:rPr>
                        <a:t> (</a:t>
                      </a:r>
                      <a:r>
                        <a:rPr lang="ru-RU" sz="1800" b="0" i="0" kern="1200" dirty="0" smtClean="0">
                          <a:solidFill>
                            <a:schemeClr val="tx1"/>
                          </a:solidFill>
                          <a:effectLst/>
                          <a:latin typeface="+mn-lt"/>
                          <a:ea typeface="+mn-ea"/>
                          <a:cs typeface="+mn-cs"/>
                        </a:rPr>
                        <a:t>ЕС) 0,6 — 2,4 </a:t>
                      </a:r>
                      <a:r>
                        <a:rPr lang="ru-RU" sz="1800" b="0" i="0" kern="1200" dirty="0" err="1" smtClean="0">
                          <a:solidFill>
                            <a:schemeClr val="tx1"/>
                          </a:solidFill>
                          <a:effectLst/>
                          <a:latin typeface="+mn-lt"/>
                          <a:ea typeface="+mn-ea"/>
                          <a:cs typeface="+mn-cs"/>
                        </a:rPr>
                        <a:t>мСм</a:t>
                      </a:r>
                      <a:r>
                        <a:rPr lang="ru-RU" sz="1800" b="0" i="0" kern="1200" dirty="0" smtClean="0">
                          <a:solidFill>
                            <a:schemeClr val="tx1"/>
                          </a:solidFill>
                          <a:effectLst/>
                          <a:latin typeface="+mn-lt"/>
                          <a:ea typeface="+mn-ea"/>
                          <a:cs typeface="+mn-cs"/>
                        </a:rPr>
                        <a:t>/см.</a:t>
                      </a:r>
                      <a:endParaRPr lang="ru-RU" dirty="0" smtClean="0"/>
                    </a:p>
                    <a:p>
                      <a:pPr algn="ctr"/>
                      <a:endParaRPr lang="ru-RU" dirty="0"/>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4" name="Прямоугольник 3"/>
          <p:cNvSpPr/>
          <p:nvPr/>
        </p:nvSpPr>
        <p:spPr>
          <a:xfrm>
            <a:off x="4716016" y="936470"/>
            <a:ext cx="4427984" cy="6124754"/>
          </a:xfrm>
          <a:prstGeom prst="rect">
            <a:avLst/>
          </a:prstGeom>
        </p:spPr>
        <p:txBody>
          <a:bodyPr wrap="square">
            <a:spAutoFit/>
          </a:bodyPr>
          <a:lstStyle/>
          <a:p>
            <a:r>
              <a:rPr lang="ru-RU" sz="1600" dirty="0"/>
              <a:t>В последние годы широко используют результаты анализа водной вытяжки тепличного грунта. Должный оптимальный уровень содержания подвижных элементов питания </a:t>
            </a:r>
            <a:r>
              <a:rPr lang="ru-RU" sz="1600" dirty="0" smtClean="0"/>
              <a:t>(</a:t>
            </a:r>
            <a:r>
              <a:rPr lang="ru-RU" sz="1600" dirty="0"/>
              <a:t>водная вытяжка) определяют по соответствующим формулам, учитывая содержание в нем органического вещества</a:t>
            </a:r>
            <a:r>
              <a:rPr lang="ru-RU" sz="1600" dirty="0" smtClean="0"/>
              <a:t>:</a:t>
            </a:r>
            <a:r>
              <a:rPr lang="ru-RU" dirty="0"/>
              <a:t/>
            </a:r>
            <a:br>
              <a:rPr lang="ru-RU" dirty="0"/>
            </a:br>
            <a:r>
              <a:rPr lang="ru-RU" sz="1200" dirty="0"/>
              <a:t>N = (C*2 + 15)/3; K2O = (C*2 + 15)/1,5; </a:t>
            </a:r>
            <a:r>
              <a:rPr lang="ru-RU" sz="1200" dirty="0" err="1"/>
              <a:t>MgO</a:t>
            </a:r>
            <a:r>
              <a:rPr lang="ru-RU" sz="1200" dirty="0"/>
              <a:t> = ((C*2 + 15)/5)*1,66,</a:t>
            </a:r>
          </a:p>
          <a:p>
            <a:r>
              <a:rPr lang="ru-RU" sz="1200" dirty="0" smtClean="0"/>
              <a:t>где </a:t>
            </a:r>
            <a:r>
              <a:rPr lang="ru-RU" sz="1200" dirty="0"/>
              <a:t>N, К2О и </a:t>
            </a:r>
            <a:r>
              <a:rPr lang="ru-RU" sz="1200" dirty="0" err="1"/>
              <a:t>МgO</a:t>
            </a:r>
            <a:r>
              <a:rPr lang="ru-RU" sz="1200" dirty="0"/>
              <a:t> — содержание соответствующих питательных веществ, мг/100 г абсолютно сухой почвы; С — содержание органического вещества (потеря при прокаливании), %.</a:t>
            </a:r>
            <a:br>
              <a:rPr lang="ru-RU" sz="1200" dirty="0"/>
            </a:br>
            <a:r>
              <a:rPr lang="ru-RU" sz="1200" dirty="0"/>
              <a:t>Исходя из расчетного оптимального уровня (</a:t>
            </a:r>
            <a:r>
              <a:rPr lang="ru-RU" sz="1200" dirty="0" smtClean="0"/>
              <a:t>PУ), </a:t>
            </a:r>
            <a:r>
              <a:rPr lang="ru-RU" sz="1200" dirty="0"/>
              <a:t>устанавливают классификацию грунтов по содержанию в них подвижных питательных веществ: низкое — 1/3 </a:t>
            </a:r>
            <a:r>
              <a:rPr lang="ru-RU" sz="1200" dirty="0" smtClean="0"/>
              <a:t>РУ; </a:t>
            </a:r>
            <a:r>
              <a:rPr lang="ru-RU" sz="1200" dirty="0"/>
              <a:t>ниже нормы — от 1/3 до 2/3 </a:t>
            </a:r>
            <a:r>
              <a:rPr lang="ru-RU" sz="1200" dirty="0" smtClean="0"/>
              <a:t>РУ; </a:t>
            </a:r>
            <a:r>
              <a:rPr lang="ru-RU" sz="1200" dirty="0"/>
              <a:t>нормальное — от 2/3 до 1 </a:t>
            </a:r>
            <a:r>
              <a:rPr lang="ru-RU" sz="1200" dirty="0" smtClean="0"/>
              <a:t>РУ; </a:t>
            </a:r>
            <a:r>
              <a:rPr lang="ru-RU" sz="1200" dirty="0"/>
              <a:t>повышенное — от 1 до 1 1/3 </a:t>
            </a:r>
            <a:r>
              <a:rPr lang="ru-RU" sz="1200" dirty="0" smtClean="0"/>
              <a:t>РУ; </a:t>
            </a:r>
            <a:r>
              <a:rPr lang="ru-RU" sz="1200" dirty="0"/>
              <a:t>высокое — более 1 1/3 </a:t>
            </a:r>
            <a:r>
              <a:rPr lang="ru-RU" sz="1200" dirty="0" smtClean="0"/>
              <a:t>РУ.</a:t>
            </a:r>
            <a:r>
              <a:rPr lang="ru-RU" sz="1200" b="1" dirty="0"/>
              <a:t>    </a:t>
            </a:r>
            <a:endParaRPr lang="ru-RU" sz="1200" b="1" dirty="0" smtClean="0"/>
          </a:p>
          <a:p>
            <a:endParaRPr lang="ru-RU" sz="1200" b="1" dirty="0"/>
          </a:p>
          <a:p>
            <a:r>
              <a:rPr lang="ru-RU" sz="1600" dirty="0" smtClean="0"/>
              <a:t>Обеспеченность субстратов </a:t>
            </a:r>
            <a:r>
              <a:rPr lang="ru-RU" sz="1600" dirty="0"/>
              <a:t>фосфором в зависимости от содержания в них органического вещества не дифференцируют. Для всех </a:t>
            </a:r>
            <a:r>
              <a:rPr lang="ru-RU" sz="1600" dirty="0" err="1" smtClean="0"/>
              <a:t>почвогрунтов</a:t>
            </a:r>
            <a:r>
              <a:rPr lang="ru-RU" sz="1600" dirty="0" smtClean="0"/>
              <a:t> и субстратов </a:t>
            </a:r>
            <a:r>
              <a:rPr lang="ru-RU" sz="1600" u="sng" dirty="0">
                <a:solidFill>
                  <a:srgbClr val="0070C0"/>
                </a:solidFill>
              </a:rPr>
              <a:t>уровень содержания фосфора (Р205)</a:t>
            </a:r>
            <a:r>
              <a:rPr lang="ru-RU" sz="1600" dirty="0">
                <a:solidFill>
                  <a:srgbClr val="0070C0"/>
                </a:solidFill>
              </a:rPr>
              <a:t>, </a:t>
            </a:r>
            <a:r>
              <a:rPr lang="ru-RU" sz="1600" dirty="0"/>
              <a:t>мг/100г сухой почвы, следующий: </a:t>
            </a:r>
            <a:r>
              <a:rPr lang="ru-RU" sz="1600" dirty="0">
                <a:solidFill>
                  <a:srgbClr val="FF0000"/>
                </a:solidFill>
              </a:rPr>
              <a:t>низкий — 0-2</a:t>
            </a:r>
            <a:r>
              <a:rPr lang="ru-RU" sz="1600" dirty="0"/>
              <a:t>, </a:t>
            </a:r>
            <a:r>
              <a:rPr lang="ru-RU" sz="1600" dirty="0">
                <a:solidFill>
                  <a:schemeClr val="accent4"/>
                </a:solidFill>
              </a:rPr>
              <a:t>умеренный — 2-4</a:t>
            </a:r>
            <a:r>
              <a:rPr lang="ru-RU" sz="1600" dirty="0"/>
              <a:t>, </a:t>
            </a:r>
            <a:r>
              <a:rPr lang="ru-RU" sz="1600" dirty="0">
                <a:solidFill>
                  <a:srgbClr val="00B050"/>
                </a:solidFill>
              </a:rPr>
              <a:t>нормальный — 4-6</a:t>
            </a:r>
            <a:r>
              <a:rPr lang="ru-RU" sz="1600" dirty="0"/>
              <a:t>, </a:t>
            </a:r>
            <a:r>
              <a:rPr lang="ru-RU" sz="1600" dirty="0">
                <a:solidFill>
                  <a:schemeClr val="tx2">
                    <a:lumMod val="75000"/>
                  </a:schemeClr>
                </a:solidFill>
              </a:rPr>
              <a:t>повышенный — 6-8</a:t>
            </a:r>
            <a:r>
              <a:rPr lang="ru-RU" sz="1600" dirty="0"/>
              <a:t>, высокий — </a:t>
            </a:r>
            <a:r>
              <a:rPr lang="ru-RU" sz="1600" dirty="0" smtClean="0"/>
              <a:t>8-10</a:t>
            </a:r>
          </a:p>
          <a:p>
            <a:r>
              <a:rPr lang="en-US" sz="1200" dirty="0">
                <a:hlinkClick r:id="rId3"/>
              </a:rPr>
              <a:t>http://agro-portal24.ru/agrohimiya/1122-sostav-i-svoystva-teplichnyh-gruntov-chast-3.html</a:t>
            </a:r>
            <a:endParaRPr lang="ru-RU"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179512" y="692692"/>
          <a:ext cx="8856987" cy="5168428"/>
        </p:xfrm>
        <a:graphic>
          <a:graphicData uri="http://schemas.openxmlformats.org/drawingml/2006/table">
            <a:tbl>
              <a:tblPr/>
              <a:tblGrid>
                <a:gridCol w="805180"/>
                <a:gridCol w="1610361"/>
                <a:gridCol w="1610361"/>
                <a:gridCol w="1996849"/>
                <a:gridCol w="1004278"/>
                <a:gridCol w="1097973"/>
                <a:gridCol w="731985"/>
              </a:tblGrid>
              <a:tr h="239103">
                <a:tc rowSpan="2">
                  <a:txBody>
                    <a:bodyPr/>
                    <a:lstStyle/>
                    <a:p>
                      <a:pPr algn="ctr"/>
                      <a:endParaRPr lang="ru-RU" sz="900" b="1" dirty="0" smtClean="0">
                        <a:effectLst/>
                        <a:latin typeface="Tahoma"/>
                      </a:endParaRPr>
                    </a:p>
                    <a:p>
                      <a:pPr algn="ctr"/>
                      <a:r>
                        <a:rPr lang="ru-RU" sz="900" b="1" dirty="0" smtClean="0">
                          <a:effectLst/>
                          <a:latin typeface="Tahoma"/>
                        </a:rPr>
                        <a:t>Вариант </a:t>
                      </a:r>
                      <a:r>
                        <a:rPr lang="ru-RU" sz="900" b="1" dirty="0">
                          <a:effectLst/>
                          <a:latin typeface="Tahoma"/>
                        </a:rPr>
                        <a:t>смеси</a:t>
                      </a:r>
                      <a:endParaRPr lang="ru-RU" sz="900" dirty="0">
                        <a:effectLst/>
                        <a:latin typeface="Tahoma"/>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CCCCCC"/>
                    </a:solidFill>
                  </a:tcPr>
                </a:tc>
                <a:tc gridSpan="6">
                  <a:txBody>
                    <a:bodyPr/>
                    <a:lstStyle/>
                    <a:p>
                      <a:pPr algn="ctr"/>
                      <a:r>
                        <a:rPr lang="ru-RU" sz="1200" b="1" dirty="0">
                          <a:effectLst/>
                          <a:latin typeface="Tahoma"/>
                        </a:rPr>
                        <a:t>Соотношение компонентов по объему, %</a:t>
                      </a:r>
                      <a:endParaRPr lang="ru-RU" sz="1200" dirty="0">
                        <a:effectLst/>
                        <a:latin typeface="Tahoma"/>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CCCC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78207">
                <a:tc vMerge="1">
                  <a:txBody>
                    <a:bodyPr/>
                    <a:lstStyle/>
                    <a:p>
                      <a:pPr algn="ctr"/>
                      <a:endParaRPr lang="ru-RU" sz="900" dirty="0">
                        <a:effectLst/>
                        <a:latin typeface="Tahoma"/>
                      </a:endParaRPr>
                    </a:p>
                  </a:txBody>
                  <a:tcPr marL="0" marR="0" marT="0" marB="0">
                    <a:lnL>
                      <a:noFill/>
                    </a:lnL>
                    <a:lnR>
                      <a:noFill/>
                    </a:lnR>
                    <a:lnT>
                      <a:noFill/>
                    </a:lnT>
                    <a:lnB>
                      <a:noFill/>
                    </a:lnB>
                    <a:solidFill>
                      <a:srgbClr val="CC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1" dirty="0" smtClean="0">
                          <a:effectLst/>
                          <a:latin typeface="Tahoma"/>
                        </a:rPr>
                        <a:t>Дерновый горизонт</a:t>
                      </a:r>
                      <a:r>
                        <a:rPr lang="ru-RU" sz="900" b="1" baseline="0" dirty="0" smtClean="0">
                          <a:effectLst/>
                          <a:latin typeface="Tahoma"/>
                        </a:rPr>
                        <a:t> (или </a:t>
                      </a:r>
                      <a:r>
                        <a:rPr lang="ru-RU" sz="900" b="1" dirty="0" err="1" smtClean="0">
                          <a:effectLst/>
                          <a:latin typeface="Tahoma"/>
                        </a:rPr>
                        <a:t>А</a:t>
                      </a:r>
                      <a:r>
                        <a:rPr lang="ru-RU" sz="800" b="1" dirty="0" err="1" smtClean="0">
                          <a:effectLst/>
                          <a:latin typeface="Tahoma"/>
                        </a:rPr>
                        <a:t>пах</a:t>
                      </a:r>
                      <a:r>
                        <a:rPr lang="ru-RU" sz="900" b="1" dirty="0" smtClean="0">
                          <a:effectLst/>
                          <a:latin typeface="Tahoma"/>
                        </a:rPr>
                        <a:t>. залежь), суглинистая или супесчаная фракция</a:t>
                      </a:r>
                      <a:endParaRPr lang="ru-RU" sz="900"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1" u="none" strike="noStrike" dirty="0" smtClean="0">
                          <a:solidFill>
                            <a:srgbClr val="B6160A"/>
                          </a:solidFill>
                          <a:effectLst/>
                          <a:latin typeface="Tahoma"/>
                          <a:hlinkClick r:id="rId2"/>
                        </a:rPr>
                        <a:t>перегной</a:t>
                      </a:r>
                      <a:r>
                        <a:rPr lang="ru-RU" sz="900" b="1" dirty="0" smtClean="0">
                          <a:effectLst/>
                          <a:latin typeface="Tahoma"/>
                        </a:rPr>
                        <a:t> или </a:t>
                      </a:r>
                      <a:r>
                        <a:rPr lang="ru-RU" sz="900" b="1" u="none" strike="noStrike" dirty="0" smtClean="0">
                          <a:solidFill>
                            <a:srgbClr val="B6160A"/>
                          </a:solidFill>
                          <a:effectLst/>
                          <a:latin typeface="Tahoma"/>
                          <a:hlinkClick r:id="rId3"/>
                        </a:rPr>
                        <a:t>компост</a:t>
                      </a:r>
                      <a:endParaRPr lang="ru-RU" sz="900" dirty="0" smtClean="0">
                        <a:effectLst/>
                        <a:latin typeface="Tahoma"/>
                      </a:endParaRPr>
                    </a:p>
                    <a:p>
                      <a:pPr algn="ctr"/>
                      <a:endParaRPr lang="ru-RU" sz="900"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1" baseline="0" dirty="0" smtClean="0">
                          <a:effectLst/>
                          <a:latin typeface="Tahoma"/>
                        </a:rPr>
                        <a:t>Обеднённые верхние горизонты почв с/х угодий,</a:t>
                      </a:r>
                      <a:r>
                        <a:rPr lang="ru-RU" sz="900" b="1" dirty="0" smtClean="0">
                          <a:effectLst/>
                          <a:latin typeface="Tahoma"/>
                        </a:rPr>
                        <a:t> суглинистая или супесчаная фракция</a:t>
                      </a:r>
                      <a:endParaRPr lang="ru-RU" sz="900"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1" u="none" strike="noStrike" dirty="0" smtClean="0">
                          <a:solidFill>
                            <a:srgbClr val="B6160A"/>
                          </a:solidFill>
                          <a:effectLst/>
                          <a:latin typeface="Tahoma"/>
                          <a:hlinkClick r:id="rId4"/>
                        </a:rPr>
                        <a:t>торф</a:t>
                      </a:r>
                      <a:endParaRPr lang="ru-RU" sz="900" dirty="0" smtClean="0">
                        <a:effectLst/>
                        <a:latin typeface="Tahoma"/>
                      </a:endParaRPr>
                    </a:p>
                    <a:p>
                      <a:pPr algn="ctr"/>
                      <a:endParaRPr lang="ru-RU" sz="900"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a:r>
                        <a:rPr lang="ru-RU" sz="900" b="1" dirty="0" smtClean="0">
                          <a:effectLst/>
                          <a:latin typeface="Tahoma"/>
                        </a:rPr>
                        <a:t>цеолит</a:t>
                      </a:r>
                      <a:r>
                        <a:rPr lang="ru-RU" sz="900" b="1" dirty="0">
                          <a:effectLst/>
                          <a:latin typeface="Tahoma"/>
                        </a:rPr>
                        <a:t> </a:t>
                      </a:r>
                      <a:endParaRPr lang="ru-RU" sz="900"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b="1" u="none" strike="noStrike" dirty="0" smtClean="0">
                          <a:solidFill>
                            <a:srgbClr val="B6160A"/>
                          </a:solidFill>
                          <a:effectLst/>
                          <a:latin typeface="Tahoma"/>
                          <a:hlinkClick r:id="rId5"/>
                        </a:rPr>
                        <a:t>песок</a:t>
                      </a:r>
                      <a:endParaRPr lang="ru-RU" sz="900" dirty="0" smtClean="0">
                        <a:effectLst/>
                        <a:latin typeface="Tahoma"/>
                      </a:endParaRPr>
                    </a:p>
                    <a:p>
                      <a:pPr algn="ctr"/>
                      <a:endParaRPr lang="ru-RU" sz="900" dirty="0" smtClean="0">
                        <a:effectLst/>
                        <a:latin typeface="Tahoma"/>
                      </a:endParaRPr>
                    </a:p>
                    <a:p>
                      <a:pPr algn="ctr"/>
                      <a:endParaRPr lang="ru-RU" sz="900"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r>
              <a:tr h="239103">
                <a:tc gridSpan="7">
                  <a:txBody>
                    <a:bodyPr/>
                    <a:lstStyle/>
                    <a:p>
                      <a:pPr algn="ctr"/>
                      <a:r>
                        <a:rPr lang="ru-RU" sz="1200" b="1" dirty="0">
                          <a:solidFill>
                            <a:srgbClr val="00A249"/>
                          </a:solidFill>
                          <a:effectLst/>
                          <a:latin typeface="Tahoma"/>
                        </a:rPr>
                        <a:t>Д</a:t>
                      </a:r>
                      <a:r>
                        <a:rPr lang="ru-RU" sz="1200" b="1" dirty="0" smtClean="0">
                          <a:solidFill>
                            <a:srgbClr val="00A249"/>
                          </a:solidFill>
                          <a:effectLst/>
                          <a:latin typeface="Tahoma"/>
                        </a:rPr>
                        <a:t>ля </a:t>
                      </a:r>
                      <a:r>
                        <a:rPr lang="ru-RU" sz="1200" b="1" dirty="0">
                          <a:solidFill>
                            <a:srgbClr val="00A249"/>
                          </a:solidFill>
                          <a:effectLst/>
                          <a:latin typeface="Tahoma"/>
                        </a:rPr>
                        <a:t>выращивания огурца</a:t>
                      </a:r>
                      <a:endParaRPr lang="ru-RU" sz="1200" dirty="0">
                        <a:solidFill>
                          <a:srgbClr val="00A249"/>
                        </a:solidFill>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6489">
                <a:tc>
                  <a:txBody>
                    <a:bodyPr/>
                    <a:lstStyle/>
                    <a:p>
                      <a:pPr algn="ctr"/>
                      <a:r>
                        <a:rPr lang="ru-RU" sz="900" dirty="0">
                          <a:effectLst/>
                          <a:latin typeface="Tahoma"/>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smtClean="0">
                          <a:effectLst/>
                          <a:latin typeface="Tahoma"/>
                        </a:rPr>
                        <a:t>55-65</a:t>
                      </a:r>
                      <a:endParaRPr lang="ru-RU" sz="1050" b="1"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35-25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smtClean="0">
                          <a:effectLst/>
                          <a:latin typeface="Tahoma"/>
                        </a:rPr>
                        <a:t>10</a:t>
                      </a:r>
                      <a:endParaRPr lang="ru-RU" sz="1050" b="1"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50000"/>
                        </a:lnSpc>
                      </a:pPr>
                      <a:endParaRPr lang="ru-RU" sz="1050" b="1"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35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dirty="0">
                          <a:effectLst/>
                          <a:latin typeface="Tahoma"/>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smtClean="0">
                          <a:effectLst/>
                          <a:latin typeface="Tahoma"/>
                        </a:rPr>
                        <a:t>70</a:t>
                      </a:r>
                      <a:endParaRPr lang="ru-RU" sz="1050" b="1"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smtClean="0">
                          <a:effectLst/>
                          <a:latin typeface="Tahoma"/>
                        </a:rPr>
                        <a:t>10</a:t>
                      </a:r>
                      <a:endParaRPr lang="ru-RU" sz="1050" b="1"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6497">
                <a:tc>
                  <a:txBody>
                    <a:bodyPr/>
                    <a:lstStyle/>
                    <a:p>
                      <a:pPr algn="ctr"/>
                      <a:r>
                        <a:rPr lang="ru-RU" sz="900">
                          <a:effectLst/>
                          <a:latin typeface="Tahoma"/>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gridSpan="7">
                  <a:txBody>
                    <a:bodyPr/>
                    <a:lstStyle/>
                    <a:p>
                      <a:pPr algn="ctr"/>
                      <a:r>
                        <a:rPr lang="ru-RU" sz="1200" b="1" dirty="0">
                          <a:solidFill>
                            <a:schemeClr val="accent2">
                              <a:lumMod val="75000"/>
                            </a:schemeClr>
                          </a:solidFill>
                          <a:effectLst/>
                          <a:latin typeface="Tahoma"/>
                        </a:rPr>
                        <a:t>Для выращивания томата, перца, баклажана</a:t>
                      </a:r>
                      <a:endParaRPr lang="ru-RU" sz="1200" dirty="0">
                        <a:solidFill>
                          <a:schemeClr val="accent2">
                            <a:lumMod val="75000"/>
                          </a:schemeClr>
                        </a:solidFill>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103">
                <a:tc>
                  <a:txBody>
                    <a:bodyPr/>
                    <a:lstStyle/>
                    <a:p>
                      <a:pPr algn="ctr"/>
                      <a:r>
                        <a:rPr lang="ru-RU" sz="900" dirty="0">
                          <a:effectLst/>
                          <a:latin typeface="Tahoma"/>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7</a:t>
                      </a:r>
                      <a:r>
                        <a:rPr lang="ru-RU" sz="1050" b="1" dirty="0" smtClean="0">
                          <a:effectLst/>
                          <a:latin typeface="Tahoma"/>
                        </a:rPr>
                        <a:t>0</a:t>
                      </a:r>
                      <a:endParaRPr lang="ru-RU" sz="1050" b="1"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smtClean="0">
                          <a:effectLst/>
                          <a:latin typeface="Tahoma"/>
                        </a:rPr>
                        <a:t>10</a:t>
                      </a:r>
                      <a:endParaRPr lang="ru-RU" sz="1050" b="1" dirty="0">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dirty="0">
                          <a:effectLst/>
                          <a:latin typeface="Tahoma"/>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gridSpan="7">
                  <a:txBody>
                    <a:bodyPr/>
                    <a:lstStyle/>
                    <a:p>
                      <a:pPr algn="ctr"/>
                      <a:r>
                        <a:rPr lang="ru-RU" sz="1200" b="1" dirty="0">
                          <a:solidFill>
                            <a:schemeClr val="accent3">
                              <a:lumMod val="75000"/>
                            </a:schemeClr>
                          </a:solidFill>
                          <a:effectLst/>
                          <a:latin typeface="Tahoma"/>
                        </a:rPr>
                        <a:t>Для выращивания </a:t>
                      </a:r>
                      <a:r>
                        <a:rPr lang="ru-RU" sz="1200" b="1" dirty="0" smtClean="0">
                          <a:solidFill>
                            <a:schemeClr val="accent3">
                              <a:lumMod val="75000"/>
                            </a:schemeClr>
                          </a:solidFill>
                          <a:effectLst/>
                          <a:latin typeface="Tahoma"/>
                        </a:rPr>
                        <a:t>зеленных </a:t>
                      </a:r>
                      <a:r>
                        <a:rPr lang="ru-RU" sz="1200" b="1" dirty="0">
                          <a:solidFill>
                            <a:schemeClr val="accent3">
                              <a:lumMod val="75000"/>
                            </a:schemeClr>
                          </a:solidFill>
                          <a:effectLst/>
                          <a:latin typeface="Tahoma"/>
                        </a:rPr>
                        <a:t>растений</a:t>
                      </a:r>
                      <a:endParaRPr lang="ru-RU" sz="1200" dirty="0">
                        <a:solidFill>
                          <a:schemeClr val="accent3">
                            <a:lumMod val="75000"/>
                          </a:schemeClr>
                        </a:solidFill>
                        <a:effectLst/>
                        <a:latin typeface="Tahom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103">
                <a:tc>
                  <a:txBody>
                    <a:bodyPr/>
                    <a:lstStyle/>
                    <a:p>
                      <a:pPr algn="ctr"/>
                      <a:r>
                        <a:rPr lang="ru-RU" sz="900" dirty="0">
                          <a:effectLst/>
                          <a:latin typeface="Tahoma"/>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a:effectLst/>
                          <a:latin typeface="Tahoma"/>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9103">
                <a:tc>
                  <a:txBody>
                    <a:bodyPr/>
                    <a:lstStyle/>
                    <a:p>
                      <a:pPr algn="ctr"/>
                      <a:r>
                        <a:rPr lang="ru-RU" sz="900" dirty="0">
                          <a:effectLst/>
                          <a:latin typeface="Tahoma"/>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a:effectLst/>
                          <a:latin typeface="Tahoma"/>
                        </a:rPr>
                        <a:t>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pPr>
                      <a:r>
                        <a:rPr lang="ru-RU" sz="1050" b="1" dirty="0">
                          <a:effectLst/>
                          <a:latin typeface="Tahoma"/>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1475656" y="188640"/>
            <a:ext cx="6536341" cy="369332"/>
          </a:xfrm>
          <a:prstGeom prst="rect">
            <a:avLst/>
          </a:prstGeom>
          <a:noFill/>
        </p:spPr>
        <p:txBody>
          <a:bodyPr wrap="none" rtlCol="0">
            <a:spAutoFit/>
          </a:bodyPr>
          <a:lstStyle/>
          <a:p>
            <a:r>
              <a:rPr lang="ru-RU" b="1" dirty="0" smtClean="0">
                <a:solidFill>
                  <a:schemeClr val="accent6">
                    <a:lumMod val="50000"/>
                  </a:schemeClr>
                </a:solidFill>
                <a:latin typeface="Arial" panose="020B0604020202020204" pitchFamily="34" charset="0"/>
                <a:cs typeface="Arial" panose="020B0604020202020204" pitchFamily="34" charset="0"/>
              </a:rPr>
              <a:t>Возможные варианты смесей для защищенного грунта</a:t>
            </a:r>
            <a:endParaRPr lang="ru-RU" b="1" dirty="0">
              <a:solidFill>
                <a:schemeClr val="accent6">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323527" y="5805264"/>
            <a:ext cx="8712971" cy="923330"/>
          </a:xfrm>
          <a:prstGeom prst="rect">
            <a:avLst/>
          </a:prstGeom>
        </p:spPr>
        <p:txBody>
          <a:bodyPr wrap="square">
            <a:spAutoFit/>
          </a:bodyPr>
          <a:lstStyle/>
          <a:p>
            <a:r>
              <a:rPr lang="ru-RU" dirty="0"/>
              <a:t>Введение в грунты </a:t>
            </a:r>
            <a:r>
              <a:rPr lang="ru-RU" dirty="0" smtClean="0"/>
              <a:t>компонентов </a:t>
            </a:r>
            <a:r>
              <a:rPr lang="ru-RU" dirty="0"/>
              <a:t>в </a:t>
            </a:r>
            <a:r>
              <a:rPr lang="ru-RU" dirty="0" smtClean="0"/>
              <a:t>виде </a:t>
            </a:r>
            <a:r>
              <a:rPr lang="ru-RU" dirty="0"/>
              <a:t>компоста</a:t>
            </a:r>
            <a:r>
              <a:rPr lang="ru-RU" dirty="0" smtClean="0"/>
              <a:t>, </a:t>
            </a:r>
            <a:r>
              <a:rPr lang="ru-RU" dirty="0" err="1" smtClean="0"/>
              <a:t>термомодифицированного</a:t>
            </a:r>
            <a:r>
              <a:rPr lang="ru-RU" dirty="0" smtClean="0"/>
              <a:t> цеолита </a:t>
            </a:r>
            <a:r>
              <a:rPr lang="ru-RU" dirty="0"/>
              <a:t>улучшает многие их свойства: влагоемкость, воздухопроницаемость, содержание питательных веществ, поглотительную способность, структуру.</a:t>
            </a:r>
          </a:p>
        </p:txBody>
      </p:sp>
    </p:spTree>
    <p:extLst>
      <p:ext uri="{BB962C8B-B14F-4D97-AF65-F5344CB8AC3E}">
        <p14:creationId xmlns:p14="http://schemas.microsoft.com/office/powerpoint/2010/main" val="80045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0" y="188913"/>
            <a:ext cx="9144000" cy="6669087"/>
          </a:xfrm>
        </p:spPr>
        <p:txBody>
          <a:bodyPr/>
          <a:lstStyle/>
          <a:p>
            <a:pPr marL="0" indent="0" algn="ctr" eaLnBrk="1" hangingPunct="1">
              <a:buNone/>
              <a:defRPr/>
            </a:pPr>
            <a:r>
              <a:rPr lang="ru-RU" sz="2800" b="1" dirty="0" smtClean="0">
                <a:solidFill>
                  <a:schemeClr val="tx2"/>
                </a:solidFill>
                <a:latin typeface="Times New Roman" pitchFamily="18" charset="0"/>
              </a:rPr>
              <a:t>Компосты на основе навоза.</a:t>
            </a:r>
          </a:p>
          <a:p>
            <a:pPr eaLnBrk="1" hangingPunct="1">
              <a:defRPr/>
            </a:pPr>
            <a:r>
              <a:rPr lang="ru-RU" sz="2800" dirty="0" smtClean="0">
                <a:latin typeface="Times New Roman" pitchFamily="18" charset="0"/>
              </a:rPr>
              <a:t>Чаще всего используют навоз крупного рогатого скота. </a:t>
            </a:r>
          </a:p>
          <a:p>
            <a:pPr eaLnBrk="1" hangingPunct="1">
              <a:defRPr/>
            </a:pPr>
            <a:r>
              <a:rPr lang="ru-RU" sz="2800" dirty="0" smtClean="0">
                <a:latin typeface="Times New Roman" pitchFamily="18" charset="0"/>
              </a:rPr>
              <a:t>Его подвергают компостированию в буртах в течение  2-3 месяцев летом и до 6 месяцев зимой и применяют после прохождения температурной стадии и ферментации. </a:t>
            </a:r>
          </a:p>
          <a:p>
            <a:pPr eaLnBrk="1" hangingPunct="1">
              <a:defRPr/>
            </a:pPr>
            <a:r>
              <a:rPr lang="ru-RU" sz="2800" dirty="0" smtClean="0">
                <a:latin typeface="Times New Roman" pitchFamily="18" charset="0"/>
              </a:rPr>
              <a:t>При этом частично уничтожаются семена сорняков, а также возбудители ряда болезней и вредителей. </a:t>
            </a:r>
          </a:p>
          <a:p>
            <a:pPr eaLnBrk="1" hangingPunct="1">
              <a:defRPr/>
            </a:pPr>
            <a:r>
              <a:rPr lang="ru-RU" sz="2800" dirty="0" smtClean="0">
                <a:latin typeface="Times New Roman" pitchFamily="18" charset="0"/>
              </a:rPr>
              <a:t>Компосты на основе навоза являются высокоэффективными органическими удобрениями. В своем составе они содержат весь набор элементов питания , включая микроэлементы в соотношениях, благоприятных для сбалансированного питания.</a:t>
            </a:r>
            <a:endParaRPr lang="en-US" sz="2800" dirty="0" smtClean="0">
              <a:latin typeface="Times New Roman" pitchFamily="18" charset="0"/>
            </a:endParaRPr>
          </a:p>
        </p:txBody>
      </p:sp>
    </p:spTree>
    <p:extLst>
      <p:ext uri="{BB962C8B-B14F-4D97-AF65-F5344CB8AC3E}">
        <p14:creationId xmlns:p14="http://schemas.microsoft.com/office/powerpoint/2010/main" val="477921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4149080"/>
            <a:ext cx="8424936" cy="1754326"/>
          </a:xfrm>
          <a:prstGeom prst="rect">
            <a:avLst/>
          </a:prstGeom>
        </p:spPr>
        <p:txBody>
          <a:bodyPr wrap="square">
            <a:spAutoFit/>
          </a:bodyPr>
          <a:lstStyle/>
          <a:p>
            <a:r>
              <a:rPr lang="ru-RU" b="1" dirty="0">
                <a:solidFill>
                  <a:schemeClr val="accent2">
                    <a:lumMod val="75000"/>
                  </a:schemeClr>
                </a:solidFill>
                <a:latin typeface="Arial" panose="020B0604020202020204" pitchFamily="34" charset="0"/>
                <a:cs typeface="Arial" panose="020B0604020202020204" pitchFamily="34" charset="0"/>
              </a:rPr>
              <a:t>Оптимальные дозы компоста в данном эксперименте под томат и огурец при локальном внесении составляли на уровне 100 – 125 г в расчете на одно растение.</a:t>
            </a:r>
          </a:p>
          <a:p>
            <a:r>
              <a:rPr lang="ru-RU" b="1" dirty="0">
                <a:solidFill>
                  <a:schemeClr val="accent2">
                    <a:lumMod val="75000"/>
                  </a:schemeClr>
                </a:solidFill>
                <a:latin typeface="Arial" panose="020B0604020202020204" pitchFamily="34" charset="0"/>
                <a:cs typeface="Arial" panose="020B0604020202020204" pitchFamily="34" charset="0"/>
              </a:rPr>
              <a:t>Возрастающие дозы компоста вызывали некоторое увеличение содержания нитратов в продукции, однако даже при максимальных дозах удобрения их концентрация не превышала допустимых уровней.</a:t>
            </a:r>
          </a:p>
        </p:txBody>
      </p:sp>
      <p:pic>
        <p:nvPicPr>
          <p:cNvPr id="1027" name="Picture 3" descr="C:\Users\User\Documents\рис для презент-20191212T115450Z-001\рис для презент_Обработ\компост-качетво томат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37927"/>
            <a:ext cx="9144000" cy="26303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79712" y="174187"/>
            <a:ext cx="4572000" cy="923330"/>
          </a:xfrm>
          <a:prstGeom prst="rect">
            <a:avLst/>
          </a:prstGeom>
        </p:spPr>
        <p:txBody>
          <a:bodyPr>
            <a:spAutoFit/>
          </a:bodyPr>
          <a:lstStyle/>
          <a:p>
            <a:pPr algn="ctr"/>
            <a:r>
              <a:rPr lang="ru-RU" b="1" dirty="0"/>
              <a:t>Положительные результаты </a:t>
            </a:r>
            <a:r>
              <a:rPr lang="ru-RU" b="1" dirty="0" smtClean="0"/>
              <a:t>действия </a:t>
            </a:r>
            <a:r>
              <a:rPr lang="ru-RU" b="1" dirty="0"/>
              <a:t>компоста получены при выращивании </a:t>
            </a:r>
            <a:r>
              <a:rPr lang="ru-RU" b="1" dirty="0" smtClean="0"/>
              <a:t>томата и огурца. </a:t>
            </a:r>
            <a:endParaRPr lang="ru-RU" b="1" dirty="0"/>
          </a:p>
        </p:txBody>
      </p:sp>
    </p:spTree>
    <p:extLst>
      <p:ext uri="{BB962C8B-B14F-4D97-AF65-F5344CB8AC3E}">
        <p14:creationId xmlns:p14="http://schemas.microsoft.com/office/powerpoint/2010/main" val="11150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88640"/>
            <a:ext cx="8424936" cy="923330"/>
          </a:xfrm>
          <a:prstGeom prst="rect">
            <a:avLst/>
          </a:prstGeom>
        </p:spPr>
        <p:txBody>
          <a:bodyPr wrap="square">
            <a:spAutoFit/>
          </a:bodyPr>
          <a:lstStyle/>
          <a:p>
            <a:pPr algn="ctr"/>
            <a:r>
              <a:rPr lang="ru-RU" b="1" dirty="0" smtClean="0"/>
              <a:t>Положительные </a:t>
            </a:r>
            <a:r>
              <a:rPr lang="ru-RU" b="1" dirty="0"/>
              <a:t>результаты по действию компоста получены при выращивании салата. </a:t>
            </a:r>
            <a:endParaRPr lang="ru-RU" b="1" dirty="0" smtClean="0"/>
          </a:p>
          <a:p>
            <a:r>
              <a:rPr lang="ru-RU" b="1" dirty="0">
                <a:solidFill>
                  <a:schemeClr val="accent2">
                    <a:lumMod val="75000"/>
                  </a:schemeClr>
                </a:solidFill>
              </a:rPr>
              <a:t>	</a:t>
            </a:r>
          </a:p>
        </p:txBody>
      </p:sp>
      <p:pic>
        <p:nvPicPr>
          <p:cNvPr id="2053" name="Picture 5" descr="C:\Users\User\Documents\рис для презент-20191212T115450Z-001\рис для презент_Обработ\Компосто-салат.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1" y="908720"/>
            <a:ext cx="9125509" cy="28373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4760" y="3933056"/>
            <a:ext cx="8811735" cy="2585323"/>
          </a:xfrm>
          <a:prstGeom prst="rect">
            <a:avLst/>
          </a:prstGeom>
        </p:spPr>
        <p:txBody>
          <a:bodyPr wrap="square">
            <a:spAutoFit/>
          </a:bodyPr>
          <a:lstStyle/>
          <a:p>
            <a:r>
              <a:rPr lang="ru-RU" b="1" dirty="0">
                <a:solidFill>
                  <a:schemeClr val="accent2">
                    <a:lumMod val="75000"/>
                  </a:schemeClr>
                </a:solidFill>
              </a:rPr>
              <a:t>Исследования проводили в вегетационном опыте при постоянном режиме температуры (24 ° С) и влажности воздуха (60%). Световой режим в течении 10 часов поддерживали с помощью ртутной лампы, остальное время суток растения выращивались при естественном освещении. В опыте использовалась дерново-подзолистая почва. Дозы компоста, содержащего 55% органического вещества, 1,5% общего азота, 1,5% фосфора, 1,4% калия, составляли от 0,5 до 2 кг/м2 .</a:t>
            </a:r>
          </a:p>
          <a:p>
            <a:r>
              <a:rPr lang="ru-RU" b="1" dirty="0">
                <a:solidFill>
                  <a:schemeClr val="accent2">
                    <a:lumMod val="75000"/>
                  </a:schemeClr>
                </a:solidFill>
              </a:rPr>
              <a:t>Исследования показали , что с ростом доз компоста увеличивалась биомасса салата, причем заметный ее прирост (116% по отношению к контролю) наблюдался уже при дозе 1 кг/м2 .</a:t>
            </a:r>
          </a:p>
        </p:txBody>
      </p:sp>
    </p:spTree>
    <p:extLst>
      <p:ext uri="{BB962C8B-B14F-4D97-AF65-F5344CB8AC3E}">
        <p14:creationId xmlns:p14="http://schemas.microsoft.com/office/powerpoint/2010/main" val="2147867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0" y="0"/>
            <a:ext cx="9144000" cy="6858000"/>
          </a:xfrm>
        </p:spPr>
        <p:txBody>
          <a:bodyPr>
            <a:normAutofit fontScale="92500" lnSpcReduction="10000"/>
          </a:bodyPr>
          <a:lstStyle/>
          <a:p>
            <a:pPr marL="0" indent="0" algn="ctr" eaLnBrk="1" hangingPunct="1">
              <a:lnSpc>
                <a:spcPct val="80000"/>
              </a:lnSpc>
              <a:buNone/>
              <a:defRPr/>
            </a:pPr>
            <a:endParaRPr lang="ru-RU" sz="2800" b="1" dirty="0" smtClean="0">
              <a:solidFill>
                <a:schemeClr val="tx2"/>
              </a:solidFill>
              <a:latin typeface="Times New Roman" pitchFamily="18" charset="0"/>
            </a:endParaRPr>
          </a:p>
          <a:p>
            <a:pPr marL="0" indent="0" algn="ctr" eaLnBrk="1" hangingPunct="1">
              <a:lnSpc>
                <a:spcPct val="80000"/>
              </a:lnSpc>
              <a:buNone/>
              <a:defRPr/>
            </a:pPr>
            <a:r>
              <a:rPr lang="ru-RU" sz="2800" b="1" dirty="0" smtClean="0">
                <a:solidFill>
                  <a:schemeClr val="tx2"/>
                </a:solidFill>
                <a:latin typeface="Times New Roman" pitchFamily="18" charset="0"/>
              </a:rPr>
              <a:t>Приемы обеззараживания грунтов</a:t>
            </a:r>
            <a:endParaRPr lang="ru-RU" b="1" dirty="0">
              <a:solidFill>
                <a:schemeClr val="tx2"/>
              </a:solidFill>
              <a:latin typeface="Times New Roman" pitchFamily="18" charset="0"/>
            </a:endParaRPr>
          </a:p>
          <a:p>
            <a:pPr marL="0" indent="0" algn="ctr" eaLnBrk="1" hangingPunct="1">
              <a:lnSpc>
                <a:spcPct val="80000"/>
              </a:lnSpc>
              <a:buNone/>
              <a:defRPr/>
            </a:pPr>
            <a:endParaRPr lang="ru-RU" b="1" dirty="0" smtClean="0">
              <a:solidFill>
                <a:schemeClr val="tx2"/>
              </a:solidFill>
              <a:latin typeface="Times New Roman" pitchFamily="18" charset="0"/>
            </a:endParaRPr>
          </a:p>
          <a:p>
            <a:pPr eaLnBrk="1" hangingPunct="1">
              <a:lnSpc>
                <a:spcPct val="80000"/>
              </a:lnSpc>
              <a:defRPr/>
            </a:pPr>
            <a:r>
              <a:rPr lang="ru-RU" dirty="0" smtClean="0">
                <a:latin typeface="Times New Roman" pitchFamily="18" charset="0"/>
              </a:rPr>
              <a:t>Высокие температура и влажность создают благоприятные условия для развития патогенных микроорганизмов и вредителей. </a:t>
            </a:r>
          </a:p>
          <a:p>
            <a:pPr eaLnBrk="1" hangingPunct="1">
              <a:lnSpc>
                <a:spcPct val="80000"/>
              </a:lnSpc>
              <a:defRPr/>
            </a:pPr>
            <a:r>
              <a:rPr lang="ru-RU" dirty="0" smtClean="0">
                <a:solidFill>
                  <a:schemeClr val="tx2"/>
                </a:solidFill>
                <a:latin typeface="Times New Roman" pitchFamily="18" charset="0"/>
              </a:rPr>
              <a:t>Обеззараживание грунтов производят пропариванием, </a:t>
            </a:r>
            <a:r>
              <a:rPr lang="ru-RU" dirty="0" err="1" smtClean="0">
                <a:solidFill>
                  <a:schemeClr val="tx2"/>
                </a:solidFill>
                <a:latin typeface="Times New Roman" pitchFamily="18" charset="0"/>
              </a:rPr>
              <a:t>электропрогревом</a:t>
            </a:r>
            <a:r>
              <a:rPr lang="ru-RU" dirty="0" smtClean="0">
                <a:solidFill>
                  <a:schemeClr val="tx2"/>
                </a:solidFill>
                <a:latin typeface="Times New Roman" pitchFamily="18" charset="0"/>
              </a:rPr>
              <a:t> или химической дезинфекцией.</a:t>
            </a:r>
          </a:p>
          <a:p>
            <a:pPr eaLnBrk="1" hangingPunct="1">
              <a:lnSpc>
                <a:spcPct val="80000"/>
              </a:lnSpc>
              <a:defRPr/>
            </a:pPr>
            <a:r>
              <a:rPr lang="ru-RU" dirty="0" smtClean="0">
                <a:latin typeface="Times New Roman" pitchFamily="18" charset="0"/>
              </a:rPr>
              <a:t>При пропаривании проводят рыхление грунта на глубину 30 см, накрывают поверхность пленкой и подают пар под давлением до 49 кПа, при температуре 110-120°С. Время пропаривания от 12 до 24 часов </a:t>
            </a:r>
            <a:r>
              <a:rPr lang="ru-RU" i="1" dirty="0" smtClean="0">
                <a:latin typeface="Times New Roman" pitchFamily="18" charset="0"/>
              </a:rPr>
              <a:t>с </a:t>
            </a:r>
            <a:r>
              <a:rPr lang="ru-RU" dirty="0" smtClean="0">
                <a:latin typeface="Times New Roman" pitchFamily="18" charset="0"/>
              </a:rPr>
              <a:t>нагревом почвы до 90-100°С.</a:t>
            </a:r>
          </a:p>
          <a:p>
            <a:pPr eaLnBrk="1" hangingPunct="1">
              <a:lnSpc>
                <a:spcPct val="80000"/>
              </a:lnSpc>
              <a:defRPr/>
            </a:pPr>
            <a:r>
              <a:rPr lang="ru-RU" dirty="0" smtClean="0">
                <a:latin typeface="Times New Roman" pitchFamily="18" charset="0"/>
              </a:rPr>
              <a:t>Пропаривание повышает растворимость солей, в том числе азота и калия, может привести к созданию повышенных концентраций марганца и практически не влияют на растворимость фосфатов.</a:t>
            </a:r>
          </a:p>
        </p:txBody>
      </p:sp>
    </p:spTree>
    <p:extLst>
      <p:ext uri="{BB962C8B-B14F-4D97-AF65-F5344CB8AC3E}">
        <p14:creationId xmlns:p14="http://schemas.microsoft.com/office/powerpoint/2010/main" val="4277022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a:xfrm>
            <a:off x="0" y="476250"/>
            <a:ext cx="9144000" cy="6381750"/>
          </a:xfrm>
        </p:spPr>
        <p:txBody>
          <a:bodyPr/>
          <a:lstStyle/>
          <a:p>
            <a:pPr eaLnBrk="1" hangingPunct="1">
              <a:defRPr/>
            </a:pPr>
            <a:r>
              <a:rPr lang="ru-RU" sz="3600" dirty="0" smtClean="0">
                <a:solidFill>
                  <a:schemeClr val="tx2"/>
                </a:solidFill>
                <a:latin typeface="Times New Roman" pitchFamily="18" charset="0"/>
              </a:rPr>
              <a:t>При проведении пропаривания, жидкой или сухой дезинфекции подавляются не только возбудители болезней и вредители, но и полезные виды микроорганизмов, </a:t>
            </a:r>
          </a:p>
          <a:p>
            <a:pPr eaLnBrk="1" hangingPunct="1">
              <a:defRPr/>
            </a:pPr>
            <a:r>
              <a:rPr lang="ru-RU" sz="3600" dirty="0" smtClean="0">
                <a:solidFill>
                  <a:schemeClr val="tx2"/>
                </a:solidFill>
                <a:latin typeface="Times New Roman" pitchFamily="18" charset="0"/>
              </a:rPr>
              <a:t>поэтому после проведения санитарных обработок необходимо провести восстановление микрофлоры </a:t>
            </a:r>
            <a:r>
              <a:rPr lang="ru-RU" sz="3600" b="1" dirty="0" smtClean="0">
                <a:solidFill>
                  <a:schemeClr val="bg2">
                    <a:lumMod val="10000"/>
                  </a:schemeClr>
                </a:solidFill>
                <a:latin typeface="Times New Roman" pitchFamily="18" charset="0"/>
              </a:rPr>
              <a:t>внесением </a:t>
            </a:r>
            <a:r>
              <a:rPr lang="ru-RU" sz="3600" b="1" dirty="0" err="1" smtClean="0">
                <a:solidFill>
                  <a:schemeClr val="bg2">
                    <a:lumMod val="10000"/>
                  </a:schemeClr>
                </a:solidFill>
                <a:latin typeface="Times New Roman" pitchFamily="18" charset="0"/>
              </a:rPr>
              <a:t>вермикомпостов</a:t>
            </a:r>
            <a:r>
              <a:rPr lang="ru-RU" sz="3600" b="1" dirty="0" smtClean="0">
                <a:solidFill>
                  <a:schemeClr val="bg2">
                    <a:lumMod val="10000"/>
                  </a:schemeClr>
                </a:solidFill>
                <a:latin typeface="Times New Roman" pitchFamily="18" charset="0"/>
              </a:rPr>
              <a:t> в дозе 100-150 г/м2</a:t>
            </a:r>
            <a:endParaRPr lang="en-US" sz="3600" b="1" dirty="0" smtClean="0">
              <a:solidFill>
                <a:schemeClr val="bg2">
                  <a:lumMod val="10000"/>
                </a:schemeClr>
              </a:solidFill>
              <a:latin typeface="Times New Roman" pitchFamily="18" charset="0"/>
            </a:endParaRPr>
          </a:p>
        </p:txBody>
      </p:sp>
    </p:spTree>
    <p:extLst>
      <p:ext uri="{BB962C8B-B14F-4D97-AF65-F5344CB8AC3E}">
        <p14:creationId xmlns:p14="http://schemas.microsoft.com/office/powerpoint/2010/main" val="2611221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ru-RU" altLang="ru-RU" b="1" dirty="0" smtClean="0">
                <a:solidFill>
                  <a:srgbClr val="800000"/>
                </a:solidFill>
              </a:rPr>
              <a:t>КОМПОСТЫ используются и как мульча</a:t>
            </a:r>
          </a:p>
        </p:txBody>
      </p:sp>
      <p:sp>
        <p:nvSpPr>
          <p:cNvPr id="16387" name="Rectangle 3"/>
          <p:cNvSpPr>
            <a:spLocks noGrp="1" noChangeArrowheads="1"/>
          </p:cNvSpPr>
          <p:nvPr>
            <p:ph type="body" idx="1"/>
          </p:nvPr>
        </p:nvSpPr>
        <p:spPr>
          <a:xfrm>
            <a:off x="914400" y="1600200"/>
            <a:ext cx="7772400" cy="5257800"/>
          </a:xfrm>
        </p:spPr>
        <p:txBody>
          <a:bodyPr/>
          <a:lstStyle/>
          <a:p>
            <a:pPr eaLnBrk="1" hangingPunct="1">
              <a:lnSpc>
                <a:spcPct val="80000"/>
              </a:lnSpc>
            </a:pPr>
            <a:endParaRPr lang="ru-RU" altLang="ru-RU" sz="1600" dirty="0" smtClean="0"/>
          </a:p>
          <a:p>
            <a:pPr eaLnBrk="1" hangingPunct="1">
              <a:lnSpc>
                <a:spcPts val="2000"/>
              </a:lnSpc>
            </a:pPr>
            <a:r>
              <a:rPr lang="ru-RU" altLang="ru-RU" sz="1800" b="1" dirty="0" smtClean="0">
                <a:solidFill>
                  <a:srgbClr val="800000"/>
                </a:solidFill>
              </a:rPr>
              <a:t>Мульча – это слой разложившегося торфа, компоста, древесных опилок или смеси всех этих компонентов, создаваемый на поверхности почвы под растениями. </a:t>
            </a:r>
          </a:p>
          <a:p>
            <a:pPr marL="0" indent="0" eaLnBrk="1" hangingPunct="1">
              <a:lnSpc>
                <a:spcPts val="2000"/>
              </a:lnSpc>
              <a:buNone/>
            </a:pPr>
            <a:r>
              <a:rPr lang="ru-RU" altLang="ru-RU" sz="1800" b="1" dirty="0" smtClean="0">
                <a:solidFill>
                  <a:srgbClr val="800000"/>
                </a:solidFill>
              </a:rPr>
              <a:t>Польза мульчирования:</a:t>
            </a:r>
          </a:p>
          <a:p>
            <a:pPr eaLnBrk="1" hangingPunct="1">
              <a:lnSpc>
                <a:spcPts val="2000"/>
              </a:lnSpc>
            </a:pPr>
            <a:r>
              <a:rPr lang="ru-RU" altLang="ru-RU" sz="1800" b="1" dirty="0" smtClean="0">
                <a:solidFill>
                  <a:srgbClr val="800000"/>
                </a:solidFill>
              </a:rPr>
              <a:t>Борьба с сорной растительностью.</a:t>
            </a:r>
          </a:p>
          <a:p>
            <a:pPr eaLnBrk="1" hangingPunct="1">
              <a:lnSpc>
                <a:spcPts val="2000"/>
              </a:lnSpc>
            </a:pPr>
            <a:r>
              <a:rPr lang="ru-RU" altLang="ru-RU" sz="1800" b="1" dirty="0" smtClean="0">
                <a:solidFill>
                  <a:srgbClr val="800000"/>
                </a:solidFill>
              </a:rPr>
              <a:t>Сохранение влаги в почве (предотвращает испарение).</a:t>
            </a:r>
          </a:p>
          <a:p>
            <a:pPr eaLnBrk="1" hangingPunct="1">
              <a:lnSpc>
                <a:spcPts val="2000"/>
              </a:lnSpc>
            </a:pPr>
            <a:r>
              <a:rPr lang="ru-RU" altLang="ru-RU" sz="1800" b="1" dirty="0" smtClean="0">
                <a:solidFill>
                  <a:srgbClr val="800000"/>
                </a:solidFill>
              </a:rPr>
              <a:t>Стабилизирует температуры почвы в летний период.</a:t>
            </a:r>
          </a:p>
          <a:p>
            <a:pPr eaLnBrk="1" hangingPunct="1">
              <a:lnSpc>
                <a:spcPts val="2000"/>
              </a:lnSpc>
            </a:pPr>
            <a:r>
              <a:rPr lang="ru-RU" altLang="ru-RU" sz="1800" b="1" dirty="0" smtClean="0">
                <a:solidFill>
                  <a:srgbClr val="800000"/>
                </a:solidFill>
              </a:rPr>
              <a:t>Предотвращает повреждение корневой системы морозами в бесснежный период.</a:t>
            </a:r>
          </a:p>
          <a:p>
            <a:pPr eaLnBrk="1" hangingPunct="1">
              <a:lnSpc>
                <a:spcPts val="2000"/>
              </a:lnSpc>
            </a:pPr>
            <a:r>
              <a:rPr lang="ru-RU" altLang="ru-RU" sz="1800" b="1" dirty="0" smtClean="0">
                <a:solidFill>
                  <a:srgbClr val="800000"/>
                </a:solidFill>
              </a:rPr>
              <a:t>Увеличивает содержание органического вещества в почве под растениями.</a:t>
            </a:r>
          </a:p>
          <a:p>
            <a:pPr eaLnBrk="1" hangingPunct="1">
              <a:lnSpc>
                <a:spcPts val="2000"/>
              </a:lnSpc>
            </a:pPr>
            <a:r>
              <a:rPr lang="ru-RU" altLang="ru-RU" sz="1800" b="1" dirty="0" smtClean="0">
                <a:solidFill>
                  <a:srgbClr val="800000"/>
                </a:solidFill>
              </a:rPr>
              <a:t>Предотвращает развитие эрозии, если посадки находятся на склоне.</a:t>
            </a:r>
          </a:p>
          <a:p>
            <a:pPr eaLnBrk="1" hangingPunct="1">
              <a:lnSpc>
                <a:spcPts val="2000"/>
              </a:lnSpc>
            </a:pPr>
            <a:r>
              <a:rPr lang="ru-RU" altLang="ru-RU" sz="1800" b="1" dirty="0" smtClean="0">
                <a:solidFill>
                  <a:srgbClr val="800000"/>
                </a:solidFill>
              </a:rPr>
              <a:t>Предотвращает загрязнение фруктов и ягод, которые касаются земной поверхности.</a:t>
            </a:r>
          </a:p>
          <a:p>
            <a:pPr eaLnBrk="1" hangingPunct="1">
              <a:lnSpc>
                <a:spcPts val="2000"/>
              </a:lnSpc>
            </a:pPr>
            <a:r>
              <a:rPr lang="ru-RU" altLang="ru-RU" sz="1800" b="1" dirty="0" smtClean="0">
                <a:solidFill>
                  <a:srgbClr val="800000"/>
                </a:solidFill>
              </a:rPr>
              <a:t>Придает эстетическую привлекательность насаждениям</a:t>
            </a:r>
            <a:r>
              <a:rPr lang="ru-RU" altLang="ru-RU" sz="1600" dirty="0" smtClean="0">
                <a:solidFill>
                  <a:srgbClr val="800000"/>
                </a:solidFill>
              </a:rPr>
              <a:t> </a:t>
            </a:r>
          </a:p>
        </p:txBody>
      </p:sp>
    </p:spTree>
    <p:extLst>
      <p:ext uri="{BB962C8B-B14F-4D97-AF65-F5344CB8AC3E}">
        <p14:creationId xmlns:p14="http://schemas.microsoft.com/office/powerpoint/2010/main" val="3358938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428604"/>
            <a:ext cx="7858180" cy="3970318"/>
          </a:xfrm>
          <a:prstGeom prst="rect">
            <a:avLst/>
          </a:prstGeom>
          <a:noFill/>
        </p:spPr>
        <p:txBody>
          <a:bodyPr wrap="square" rtlCol="0">
            <a:spAutoFit/>
          </a:bodyPr>
          <a:lstStyle/>
          <a:p>
            <a:pPr algn="ctr"/>
            <a:r>
              <a:rPr lang="ru-RU" sz="6000" dirty="0" smtClean="0">
                <a:solidFill>
                  <a:srgbClr val="FF0000"/>
                </a:solidFill>
              </a:rPr>
              <a:t>Богатого Урожая.</a:t>
            </a:r>
          </a:p>
          <a:p>
            <a:pPr algn="ctr"/>
            <a:r>
              <a:rPr lang="ru-RU" sz="9600" dirty="0" smtClean="0">
                <a:solidFill>
                  <a:srgbClr val="FF0000"/>
                </a:solidFill>
              </a:rPr>
              <a:t>Спасибо за внимание!</a:t>
            </a:r>
            <a:endParaRPr lang="ru-RU" sz="9600" dirty="0">
              <a:solidFill>
                <a:srgbClr val="FF0000"/>
              </a:solidFill>
            </a:endParaRPr>
          </a:p>
        </p:txBody>
      </p:sp>
      <p:sp>
        <p:nvSpPr>
          <p:cNvPr id="3" name="Rectangle 1"/>
          <p:cNvSpPr>
            <a:spLocks noChangeArrowheads="1"/>
          </p:cNvSpPr>
          <p:nvPr/>
        </p:nvSpPr>
        <p:spPr bwMode="auto">
          <a:xfrm rot="10800000" flipV="1">
            <a:off x="4067944" y="5698123"/>
            <a:ext cx="4536504"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1" u="sng" strike="noStrike" cap="none" normalizeH="0" baseline="0" dirty="0" smtClean="0">
                <a:ln>
                  <a:noFill/>
                </a:ln>
                <a:effectLst/>
                <a:latin typeface="Arial" panose="020B0604020202020204" pitchFamily="34" charset="0"/>
                <a:cs typeface="Arial" panose="020B0604020202020204" pitchFamily="34" charset="0"/>
                <a:hlinkClick r:id="rId2"/>
              </a:rPr>
              <a:t>Использованы материалы</a:t>
            </a:r>
            <a:r>
              <a:rPr kumimoji="0" lang="ru-RU" altLang="ru-RU" sz="1800" b="0" i="0" u="sng" strike="noStrike" cap="none" normalizeH="0" baseline="0" dirty="0" smtClean="0">
                <a:ln>
                  <a:noFill/>
                </a:ln>
                <a:effectLst/>
                <a:latin typeface="Arial" panose="020B0604020202020204" pitchFamily="34" charset="0"/>
                <a:cs typeface="Arial" panose="020B0604020202020204" pitchFamily="34" charset="0"/>
                <a:hlinkClick r:id="rId2"/>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2"/>
              </a:rPr>
              <a:t>http://www.sofora.ru/zhz_docs_01.html</a:t>
            </a:r>
            <a:r>
              <a:rPr kumimoji="0" lang="ru-RU" altLang="ru-RU"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ru-RU" altLang="ru-RU" sz="18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u-RU" altLang="ru-RU" b="1" dirty="0" smtClean="0">
                <a:solidFill>
                  <a:srgbClr val="800000"/>
                </a:solidFill>
              </a:rPr>
              <a:t>Зачем компостировать ?</a:t>
            </a:r>
          </a:p>
        </p:txBody>
      </p:sp>
      <p:sp>
        <p:nvSpPr>
          <p:cNvPr id="34819" name="Rectangle 3"/>
          <p:cNvSpPr>
            <a:spLocks noGrp="1" noChangeArrowheads="1"/>
          </p:cNvSpPr>
          <p:nvPr>
            <p:ph type="body" idx="1"/>
          </p:nvPr>
        </p:nvSpPr>
        <p:spPr>
          <a:xfrm>
            <a:off x="323528" y="1340768"/>
            <a:ext cx="8661648" cy="5508104"/>
          </a:xfrm>
        </p:spPr>
        <p:txBody>
          <a:bodyPr>
            <a:normAutofit fontScale="92500"/>
          </a:bodyPr>
          <a:lstStyle/>
          <a:p>
            <a:pPr marL="0" indent="0" eaLnBrk="1" hangingPunct="1">
              <a:lnSpc>
                <a:spcPts val="3300"/>
              </a:lnSpc>
              <a:buNone/>
            </a:pPr>
            <a:r>
              <a:rPr lang="ru-RU" altLang="ru-RU" b="1" dirty="0" smtClean="0">
                <a:solidFill>
                  <a:srgbClr val="800000"/>
                </a:solidFill>
                <a:latin typeface="Times New Roman" pitchFamily="18" charset="0"/>
              </a:rPr>
              <a:t>Любой свежий навоз лучше подвергнуть компостированию по четырем причинам:</a:t>
            </a:r>
          </a:p>
          <a:p>
            <a:pPr marL="0" indent="0" eaLnBrk="1" hangingPunct="1">
              <a:lnSpc>
                <a:spcPts val="3300"/>
              </a:lnSpc>
              <a:buNone/>
            </a:pPr>
            <a:r>
              <a:rPr lang="ru-RU" altLang="ru-RU" b="1" dirty="0" smtClean="0">
                <a:solidFill>
                  <a:srgbClr val="800000"/>
                </a:solidFill>
                <a:latin typeface="Times New Roman" pitchFamily="18" charset="0"/>
              </a:rPr>
              <a:t> </a:t>
            </a:r>
            <a:br>
              <a:rPr lang="ru-RU" altLang="ru-RU" b="1" dirty="0" smtClean="0">
                <a:solidFill>
                  <a:srgbClr val="800000"/>
                </a:solidFill>
                <a:latin typeface="Times New Roman" pitchFamily="18" charset="0"/>
              </a:rPr>
            </a:br>
            <a:r>
              <a:rPr lang="ru-RU" altLang="ru-RU" sz="3800" b="1" dirty="0" smtClean="0">
                <a:solidFill>
                  <a:srgbClr val="800000"/>
                </a:solidFill>
                <a:latin typeface="Times New Roman" pitchFamily="18" charset="0"/>
              </a:rPr>
              <a:t>1) для дезактивации опасных болезнетворных микроорганизмов </a:t>
            </a:r>
            <a:br>
              <a:rPr lang="ru-RU" altLang="ru-RU" sz="3800" b="1" dirty="0" smtClean="0">
                <a:solidFill>
                  <a:srgbClr val="800000"/>
                </a:solidFill>
                <a:latin typeface="Times New Roman" pitchFamily="18" charset="0"/>
              </a:rPr>
            </a:br>
            <a:r>
              <a:rPr lang="ru-RU" altLang="ru-RU" sz="3800" b="1" dirty="0" smtClean="0">
                <a:solidFill>
                  <a:srgbClr val="800000"/>
                </a:solidFill>
                <a:latin typeface="Times New Roman" pitchFamily="18" charset="0"/>
              </a:rPr>
              <a:t>2) для перевода питательных элементов в более доступную для растений форму</a:t>
            </a:r>
          </a:p>
          <a:p>
            <a:pPr marL="0" indent="0" eaLnBrk="1" hangingPunct="1">
              <a:lnSpc>
                <a:spcPts val="3300"/>
              </a:lnSpc>
              <a:buNone/>
            </a:pPr>
            <a:r>
              <a:rPr lang="ru-RU" altLang="ru-RU" sz="3800" b="1" dirty="0" smtClean="0">
                <a:solidFill>
                  <a:srgbClr val="800000"/>
                </a:solidFill>
                <a:latin typeface="Times New Roman" pitchFamily="18" charset="0"/>
              </a:rPr>
              <a:t>3) для борьбы с семенами сорной растительности</a:t>
            </a:r>
          </a:p>
          <a:p>
            <a:pPr marL="0" indent="0" eaLnBrk="1" hangingPunct="1">
              <a:lnSpc>
                <a:spcPts val="3300"/>
              </a:lnSpc>
              <a:buNone/>
            </a:pPr>
            <a:r>
              <a:rPr lang="ru-RU" altLang="ru-RU" sz="3800" b="1" dirty="0" smtClean="0">
                <a:solidFill>
                  <a:srgbClr val="800000"/>
                </a:solidFill>
                <a:latin typeface="Times New Roman" pitchFamily="18" charset="0"/>
              </a:rPr>
              <a:t>4) для уничтожения запаха</a:t>
            </a:r>
            <a:r>
              <a:rPr lang="ru-RU" altLang="ru-RU" sz="3800" b="1" dirty="0" smtClean="0"/>
              <a:t> </a:t>
            </a:r>
            <a:r>
              <a:rPr lang="ru-RU" altLang="ru-RU" b="1" dirty="0" smtClean="0"/>
              <a:t/>
            </a:r>
            <a:br>
              <a:rPr lang="ru-RU" altLang="ru-RU" b="1" dirty="0" smtClean="0"/>
            </a:br>
            <a:r>
              <a:rPr lang="ru-RU" altLang="ru-RU" b="1" dirty="0" smtClean="0"/>
              <a:t/>
            </a:r>
            <a:br>
              <a:rPr lang="ru-RU" altLang="ru-RU" b="1" dirty="0" smtClean="0"/>
            </a:br>
            <a:endParaRPr lang="ru-RU" altLang="ru-RU" b="1" dirty="0" smtClean="0"/>
          </a:p>
        </p:txBody>
      </p:sp>
    </p:spTree>
    <p:extLst>
      <p:ext uri="{BB962C8B-B14F-4D97-AF65-F5344CB8AC3E}">
        <p14:creationId xmlns:p14="http://schemas.microsoft.com/office/powerpoint/2010/main" val="1619395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5380" y="116632"/>
            <a:ext cx="9144000" cy="1143000"/>
          </a:xfrm>
        </p:spPr>
        <p:txBody>
          <a:bodyPr/>
          <a:lstStyle/>
          <a:p>
            <a:pPr algn="r" eaLnBrk="1" hangingPunct="1"/>
            <a:r>
              <a:rPr lang="ru-RU" altLang="ru-RU" sz="2800" b="1" smtClean="0">
                <a:solidFill>
                  <a:srgbClr val="800000"/>
                </a:solidFill>
              </a:rPr>
              <a:t>Факторы, влияющие на скорость компостирования</a:t>
            </a:r>
          </a:p>
        </p:txBody>
      </p:sp>
      <p:sp>
        <p:nvSpPr>
          <p:cNvPr id="36867" name="Rectangle 3"/>
          <p:cNvSpPr>
            <a:spLocks noGrp="1" noChangeArrowheads="1"/>
          </p:cNvSpPr>
          <p:nvPr>
            <p:ph type="body" sz="half" idx="1"/>
          </p:nvPr>
        </p:nvSpPr>
        <p:spPr>
          <a:xfrm>
            <a:off x="457200" y="1124745"/>
            <a:ext cx="8362950" cy="5472906"/>
          </a:xfrm>
          <a:noFill/>
        </p:spPr>
        <p:txBody>
          <a:bodyPr/>
          <a:lstStyle/>
          <a:p>
            <a:pPr marL="533400" indent="-533400" eaLnBrk="1" hangingPunct="1">
              <a:lnSpc>
                <a:spcPct val="90000"/>
              </a:lnSpc>
            </a:pPr>
            <a:endParaRPr lang="ru-RU" altLang="ru-RU" sz="2000" dirty="0" smtClean="0"/>
          </a:p>
          <a:p>
            <a:pPr marL="533400" indent="-533400" eaLnBrk="1" hangingPunct="1">
              <a:lnSpc>
                <a:spcPct val="90000"/>
              </a:lnSpc>
            </a:pPr>
            <a:r>
              <a:rPr lang="ru-RU" altLang="ru-RU" sz="2000" dirty="0" smtClean="0"/>
              <a:t>1. Влажность</a:t>
            </a:r>
          </a:p>
          <a:p>
            <a:pPr marL="533400" indent="-533400" eaLnBrk="1" hangingPunct="1">
              <a:lnSpc>
                <a:spcPct val="90000"/>
              </a:lnSpc>
            </a:pPr>
            <a:r>
              <a:rPr lang="ru-RU" altLang="ru-RU" sz="2000" dirty="0" smtClean="0"/>
              <a:t>2. Аэрация</a:t>
            </a:r>
          </a:p>
          <a:p>
            <a:pPr marL="533400" indent="-533400" eaLnBrk="1" hangingPunct="1">
              <a:lnSpc>
                <a:spcPct val="90000"/>
              </a:lnSpc>
            </a:pPr>
            <a:r>
              <a:rPr lang="ru-RU" altLang="ru-RU" sz="2000" dirty="0" smtClean="0"/>
              <a:t>3. Тип температурного режима</a:t>
            </a:r>
            <a:endParaRPr lang="en-US" altLang="ru-RU" sz="2000" dirty="0" smtClean="0"/>
          </a:p>
          <a:p>
            <a:pPr marL="0" indent="0" eaLnBrk="1" hangingPunct="1">
              <a:lnSpc>
                <a:spcPct val="90000"/>
              </a:lnSpc>
              <a:buNone/>
            </a:pPr>
            <a:r>
              <a:rPr lang="ru-RU" altLang="ru-RU" sz="2000" dirty="0" smtClean="0"/>
              <a:t>При горячем компостировании (рыхлое укладывание компоста) компостирование происходит быстрее, чем при холодном – уплотнение компостной кучи.</a:t>
            </a:r>
          </a:p>
          <a:p>
            <a:pPr marL="533400" indent="-533400" eaLnBrk="1" hangingPunct="1">
              <a:lnSpc>
                <a:spcPct val="90000"/>
              </a:lnSpc>
            </a:pPr>
            <a:r>
              <a:rPr lang="ru-RU" altLang="ru-RU" sz="2000" dirty="0" smtClean="0"/>
              <a:t>4. Соотношение </a:t>
            </a:r>
            <a:r>
              <a:rPr lang="en-US" altLang="ru-RU" sz="2000" dirty="0" smtClean="0"/>
              <a:t>C:N</a:t>
            </a:r>
          </a:p>
          <a:p>
            <a:pPr marL="0" indent="0" eaLnBrk="1" hangingPunct="1">
              <a:lnSpc>
                <a:spcPct val="90000"/>
              </a:lnSpc>
              <a:buNone/>
            </a:pPr>
            <a:r>
              <a:rPr lang="ru-RU" altLang="ru-RU" sz="2000" dirty="0" smtClean="0"/>
              <a:t>Оптимальное соотношение 15:1</a:t>
            </a:r>
          </a:p>
          <a:p>
            <a:pPr marL="0" indent="0" eaLnBrk="1" hangingPunct="1">
              <a:lnSpc>
                <a:spcPct val="90000"/>
              </a:lnSpc>
              <a:buNone/>
            </a:pPr>
            <a:endParaRPr lang="ru-RU" altLang="ru-RU" sz="2000" dirty="0"/>
          </a:p>
          <a:p>
            <a:pPr marL="0" indent="0" eaLnBrk="1" hangingPunct="1">
              <a:lnSpc>
                <a:spcPct val="90000"/>
              </a:lnSpc>
              <a:buNone/>
            </a:pPr>
            <a:r>
              <a:rPr lang="ru-RU" altLang="ru-RU" sz="2000" b="1" u="sng" dirty="0" smtClean="0"/>
              <a:t>Соотношение С:</a:t>
            </a:r>
            <a:r>
              <a:rPr lang="en-US" altLang="ru-RU" sz="2000" b="1" u="sng" dirty="0" smtClean="0"/>
              <a:t>N </a:t>
            </a:r>
            <a:r>
              <a:rPr lang="ru-RU" altLang="ru-RU" sz="2000" b="1" u="sng" dirty="0" smtClean="0"/>
              <a:t> в некоторых компостируемых отходах:</a:t>
            </a:r>
          </a:p>
          <a:p>
            <a:pPr marL="533400" indent="-533400" eaLnBrk="1" hangingPunct="1">
              <a:lnSpc>
                <a:spcPct val="90000"/>
              </a:lnSpc>
            </a:pPr>
            <a:r>
              <a:rPr lang="ru-RU" altLang="ru-RU" sz="2000" dirty="0" smtClean="0"/>
              <a:t>Люпин, клевер -10:1</a:t>
            </a:r>
          </a:p>
          <a:p>
            <a:pPr marL="533400" indent="-533400" eaLnBrk="1" hangingPunct="1">
              <a:lnSpc>
                <a:spcPct val="90000"/>
              </a:lnSpc>
            </a:pPr>
            <a:r>
              <a:rPr lang="ru-RU" altLang="ru-RU" sz="2000" dirty="0" smtClean="0"/>
              <a:t>Газонные травы 14:1</a:t>
            </a:r>
          </a:p>
          <a:p>
            <a:pPr marL="533400" indent="-533400" eaLnBrk="1" hangingPunct="1">
              <a:lnSpc>
                <a:spcPct val="90000"/>
              </a:lnSpc>
            </a:pPr>
            <a:r>
              <a:rPr lang="ru-RU" altLang="ru-RU" sz="2000" dirty="0" smtClean="0"/>
              <a:t>Солома 60:1</a:t>
            </a:r>
          </a:p>
          <a:p>
            <a:pPr marL="533400" indent="-533400" eaLnBrk="1" hangingPunct="1">
              <a:lnSpc>
                <a:spcPct val="90000"/>
              </a:lnSpc>
            </a:pPr>
            <a:r>
              <a:rPr lang="ru-RU" altLang="ru-RU" sz="2000" dirty="0" smtClean="0"/>
              <a:t>Бумага 250:1</a:t>
            </a:r>
          </a:p>
          <a:p>
            <a:pPr marL="533400" indent="-533400" eaLnBrk="1" hangingPunct="1">
              <a:lnSpc>
                <a:spcPct val="90000"/>
              </a:lnSpc>
            </a:pPr>
            <a:r>
              <a:rPr lang="ru-RU" altLang="ru-RU" sz="2000" dirty="0" smtClean="0"/>
              <a:t>Рожь 20:1</a:t>
            </a:r>
          </a:p>
          <a:p>
            <a:pPr marL="533400" indent="-533400" eaLnBrk="1" hangingPunct="1">
              <a:lnSpc>
                <a:spcPct val="90000"/>
              </a:lnSpc>
            </a:pPr>
            <a:endParaRPr lang="ru-RU" altLang="ru-RU" sz="1000" dirty="0" smtClean="0"/>
          </a:p>
        </p:txBody>
      </p:sp>
      <p:pic>
        <p:nvPicPr>
          <p:cNvPr id="36868" name="Picture 4" descr="flying bat"/>
          <p:cNvPicPr>
            <a:picLocks noGrp="1" noChangeAspect="1" noChangeArrowheads="1" noCrop="1"/>
          </p:cNvPicPr>
          <p:nvPr>
            <p:ph sz="half" idx="2"/>
          </p:nvPr>
        </p:nvPicPr>
        <p:blipFill>
          <a:blip r:embed="rId2" cstate="print"/>
          <a:srcRect/>
          <a:stretch>
            <a:fillRect/>
          </a:stretch>
        </p:blipFill>
        <p:spPr>
          <a:xfrm>
            <a:off x="7740650" y="6092825"/>
            <a:ext cx="962025" cy="533400"/>
          </a:xfrm>
          <a:noFill/>
        </p:spPr>
      </p:pic>
    </p:spTree>
    <p:extLst>
      <p:ext uri="{BB962C8B-B14F-4D97-AF65-F5344CB8AC3E}">
        <p14:creationId xmlns:p14="http://schemas.microsoft.com/office/powerpoint/2010/main" val="30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88" y="0"/>
            <a:ext cx="8856662" cy="7263527"/>
          </a:xfrm>
          <a:prstGeom prst="rect">
            <a:avLst/>
          </a:prstGeom>
        </p:spPr>
        <p:txBody>
          <a:bodyPr>
            <a:spAutoFit/>
          </a:bodyPr>
          <a:lstStyle/>
          <a:p>
            <a:pPr>
              <a:defRPr/>
            </a:pPr>
            <a:endParaRPr lang="ru-RU" dirty="0">
              <a:solidFill>
                <a:schemeClr val="tx2"/>
              </a:solidFill>
              <a:cs typeface="Arial" panose="020B0604020202020204" pitchFamily="34" charset="0"/>
            </a:endParaRPr>
          </a:p>
          <a:p>
            <a:pPr>
              <a:defRPr/>
            </a:pPr>
            <a:r>
              <a:rPr lang="ru-RU" dirty="0">
                <a:solidFill>
                  <a:schemeClr val="tx2"/>
                </a:solidFill>
                <a:cs typeface="Arial" panose="020B0604020202020204" pitchFamily="34" charset="0"/>
              </a:rPr>
              <a:t>Навоз - важнейшее органическое удобрение. Навоз крупного рогатого скота перед применением в теплицах </a:t>
            </a:r>
            <a:r>
              <a:rPr lang="ru-RU" b="1" dirty="0">
                <a:solidFill>
                  <a:schemeClr val="tx2"/>
                </a:solidFill>
                <a:cs typeface="Arial" panose="020B0604020202020204" pitchFamily="34" charset="0"/>
              </a:rPr>
              <a:t>должен пройти биотермическое обработки путем компостирования </a:t>
            </a:r>
            <a:r>
              <a:rPr lang="ru-RU" dirty="0">
                <a:solidFill>
                  <a:schemeClr val="tx2"/>
                </a:solidFill>
                <a:cs typeface="Arial" panose="020B0604020202020204" pitchFamily="34" charset="0"/>
              </a:rPr>
              <a:t>в течение 4-6 мес.</a:t>
            </a:r>
          </a:p>
          <a:p>
            <a:pPr>
              <a:defRPr/>
            </a:pPr>
            <a:endParaRPr lang="ru-RU" dirty="0">
              <a:solidFill>
                <a:schemeClr val="tx2"/>
              </a:solidFill>
              <a:cs typeface="Arial" panose="020B0604020202020204" pitchFamily="34" charset="0"/>
            </a:endParaRPr>
          </a:p>
          <a:p>
            <a:pPr>
              <a:defRPr/>
            </a:pPr>
            <a:r>
              <a:rPr lang="ru-RU" dirty="0">
                <a:solidFill>
                  <a:schemeClr val="tx2"/>
                </a:solidFill>
                <a:cs typeface="Arial" panose="020B0604020202020204" pitchFamily="34" charset="0"/>
              </a:rPr>
              <a:t>Жидкий </a:t>
            </a:r>
            <a:r>
              <a:rPr lang="ru-RU" sz="2000" b="1" dirty="0">
                <a:solidFill>
                  <a:schemeClr val="tx2"/>
                </a:solidFill>
                <a:cs typeface="Arial" panose="020B0604020202020204" pitchFamily="34" charset="0"/>
              </a:rPr>
              <a:t>навоз компостируют с опилками, корой, торфом </a:t>
            </a:r>
            <a:endParaRPr lang="ru-RU" sz="2000" b="1" dirty="0" smtClean="0">
              <a:solidFill>
                <a:schemeClr val="tx2"/>
              </a:solidFill>
              <a:cs typeface="Arial" panose="020B0604020202020204" pitchFamily="34" charset="0"/>
            </a:endParaRPr>
          </a:p>
          <a:p>
            <a:pPr>
              <a:defRPr/>
            </a:pPr>
            <a:r>
              <a:rPr lang="ru-RU" sz="2000" b="1" dirty="0" smtClean="0">
                <a:solidFill>
                  <a:schemeClr val="tx2"/>
                </a:solidFill>
                <a:cs typeface="Arial" panose="020B0604020202020204" pitchFamily="34" charset="0"/>
              </a:rPr>
              <a:t>в </a:t>
            </a:r>
            <a:r>
              <a:rPr lang="ru-RU" sz="2000" b="1" dirty="0">
                <a:solidFill>
                  <a:schemeClr val="tx2"/>
                </a:solidFill>
                <a:cs typeface="Arial" panose="020B0604020202020204" pitchFamily="34" charset="0"/>
              </a:rPr>
              <a:t>соотношении 3: 1,2: 1,1: 1. </a:t>
            </a:r>
            <a:endParaRPr lang="ru-RU" sz="2000" b="1" dirty="0" smtClean="0">
              <a:solidFill>
                <a:schemeClr val="tx2"/>
              </a:solidFill>
              <a:cs typeface="Arial" panose="020B0604020202020204" pitchFamily="34" charset="0"/>
            </a:endParaRPr>
          </a:p>
          <a:p>
            <a:pPr>
              <a:defRPr/>
            </a:pPr>
            <a:r>
              <a:rPr lang="ru-RU" dirty="0" smtClean="0">
                <a:solidFill>
                  <a:schemeClr val="tx2"/>
                </a:solidFill>
                <a:cs typeface="Arial" panose="020B0604020202020204" pitchFamily="34" charset="0"/>
              </a:rPr>
              <a:t>Для </a:t>
            </a:r>
            <a:r>
              <a:rPr lang="ru-RU" dirty="0">
                <a:solidFill>
                  <a:schemeClr val="tx2"/>
                </a:solidFill>
                <a:cs typeface="Arial" panose="020B0604020202020204" pitchFamily="34" charset="0"/>
              </a:rPr>
              <a:t>получения однородной массы бурт 1-2 раза </a:t>
            </a:r>
            <a:r>
              <a:rPr lang="ru-RU" dirty="0" smtClean="0">
                <a:solidFill>
                  <a:schemeClr val="tx2"/>
                </a:solidFill>
                <a:cs typeface="Arial" panose="020B0604020202020204" pitchFamily="34" charset="0"/>
              </a:rPr>
              <a:t>за год перемешивают</a:t>
            </a:r>
            <a:r>
              <a:rPr lang="ru-RU" dirty="0">
                <a:solidFill>
                  <a:schemeClr val="tx2"/>
                </a:solidFill>
                <a:cs typeface="Arial" panose="020B0604020202020204" pitchFamily="34" charset="0"/>
              </a:rPr>
              <a:t>.</a:t>
            </a:r>
          </a:p>
          <a:p>
            <a:pPr>
              <a:defRPr/>
            </a:pPr>
            <a:endParaRPr lang="ru-RU" dirty="0">
              <a:solidFill>
                <a:schemeClr val="tx2"/>
              </a:solidFill>
              <a:cs typeface="Arial" panose="020B0604020202020204" pitchFamily="34" charset="0"/>
            </a:endParaRPr>
          </a:p>
          <a:p>
            <a:pPr>
              <a:defRPr/>
            </a:pPr>
            <a:r>
              <a:rPr lang="ru-RU" dirty="0">
                <a:solidFill>
                  <a:schemeClr val="tx2"/>
                </a:solidFill>
                <a:cs typeface="Arial" panose="020B0604020202020204" pitchFamily="34" charset="0"/>
              </a:rPr>
              <a:t>Ежегодные </a:t>
            </a:r>
            <a:r>
              <a:rPr lang="ru-RU" b="1" dirty="0">
                <a:solidFill>
                  <a:schemeClr val="tx2"/>
                </a:solidFill>
                <a:cs typeface="Arial" panose="020B0604020202020204" pitchFamily="34" charset="0"/>
              </a:rPr>
              <a:t>потери органического вещества </a:t>
            </a:r>
            <a:r>
              <a:rPr lang="ru-RU" dirty="0">
                <a:solidFill>
                  <a:schemeClr val="tx2"/>
                </a:solidFill>
                <a:cs typeface="Arial" panose="020B0604020202020204" pitchFamily="34" charset="0"/>
              </a:rPr>
              <a:t>из субстратов достигают 15% общего содержания, или около 60 т /га. Для поддержания соответствующих свойств  применяют </a:t>
            </a:r>
            <a:r>
              <a:rPr lang="ru-RU" dirty="0" err="1">
                <a:solidFill>
                  <a:schemeClr val="tx2"/>
                </a:solidFill>
                <a:cs typeface="Arial" panose="020B0604020202020204" pitchFamily="34" charset="0"/>
              </a:rPr>
              <a:t>рыхлительные</a:t>
            </a:r>
            <a:r>
              <a:rPr lang="ru-RU" dirty="0">
                <a:solidFill>
                  <a:schemeClr val="tx2"/>
                </a:solidFill>
                <a:cs typeface="Arial" panose="020B0604020202020204" pitchFamily="34" charset="0"/>
              </a:rPr>
              <a:t> и структурообразующие материалы, например опилки.</a:t>
            </a:r>
          </a:p>
          <a:p>
            <a:pPr>
              <a:defRPr/>
            </a:pPr>
            <a:r>
              <a:rPr lang="ru-RU" dirty="0" smtClean="0">
                <a:solidFill>
                  <a:schemeClr val="tx2"/>
                </a:solidFill>
                <a:cs typeface="Arial" panose="020B0604020202020204" pitchFamily="34" charset="0"/>
              </a:rPr>
              <a:t>Целесообразно </a:t>
            </a:r>
            <a:r>
              <a:rPr lang="ru-RU" dirty="0">
                <a:solidFill>
                  <a:schemeClr val="tx2"/>
                </a:solidFill>
                <a:cs typeface="Arial" panose="020B0604020202020204" pitchFamily="34" charset="0"/>
              </a:rPr>
              <a:t>также внесение в подкормку компоста, обеспечивающего растения азотом, фосфором, микроэлементами.</a:t>
            </a:r>
          </a:p>
          <a:p>
            <a:pPr>
              <a:defRPr/>
            </a:pPr>
            <a:r>
              <a:rPr lang="ru-RU" dirty="0">
                <a:solidFill>
                  <a:schemeClr val="tx2"/>
                </a:solidFill>
                <a:cs typeface="Arial" panose="020B0604020202020204" pitchFamily="34" charset="0"/>
              </a:rPr>
              <a:t>Для удлинения сроков эксплуатации тепличных грунтов в качестве </a:t>
            </a:r>
            <a:r>
              <a:rPr lang="ru-RU" dirty="0" err="1">
                <a:solidFill>
                  <a:schemeClr val="tx2"/>
                </a:solidFill>
                <a:cs typeface="Arial" panose="020B0604020202020204" pitchFamily="34" charset="0"/>
              </a:rPr>
              <a:t>улучшителя</a:t>
            </a:r>
            <a:r>
              <a:rPr lang="ru-RU" dirty="0">
                <a:solidFill>
                  <a:schemeClr val="tx2"/>
                </a:solidFill>
                <a:cs typeface="Arial" panose="020B0604020202020204" pitchFamily="34" charset="0"/>
              </a:rPr>
              <a:t> компост применяют в количестве 15 кг на 1 м2 .</a:t>
            </a:r>
          </a:p>
          <a:p>
            <a:pPr>
              <a:defRPr/>
            </a:pPr>
            <a:r>
              <a:rPr lang="ru-RU" dirty="0">
                <a:solidFill>
                  <a:schemeClr val="tx2"/>
                </a:solidFill>
                <a:cs typeface="Arial" panose="020B0604020202020204" pitchFamily="34" charset="0"/>
              </a:rPr>
              <a:t>Следует иметь в виду, что внесение доз компоста меньше рекомендуемых может снижать урожайность овощных культур без ухудшения их качества. Превышение рекомендуемых доз компоста может сопровождаться ростом урожайности культур, однако при этом не исключено ухудшение их потребительских свойств: увеличение содержания нитратов, некоторых тяжелых металлов – кадмия, меди и др. При избыточном внесении удобрений возможно некоторое ухудшение вкусовых свойств плодов, в </a:t>
            </a:r>
            <a:r>
              <a:rPr lang="ru-RU" dirty="0" err="1">
                <a:solidFill>
                  <a:schemeClr val="tx2"/>
                </a:solidFill>
                <a:cs typeface="Arial" panose="020B0604020202020204" pitchFamily="34" charset="0"/>
              </a:rPr>
              <a:t>т.ч</a:t>
            </a:r>
            <a:r>
              <a:rPr lang="ru-RU" dirty="0">
                <a:solidFill>
                  <a:schemeClr val="tx2"/>
                </a:solidFill>
                <a:cs typeface="Arial" panose="020B0604020202020204" pitchFamily="34" charset="0"/>
              </a:rPr>
              <a:t>. снижение их сахаристости.</a:t>
            </a:r>
          </a:p>
          <a:p>
            <a:pPr>
              <a:defRPr/>
            </a:pPr>
            <a:endParaRPr lang="ru-RU" dirty="0">
              <a:solidFill>
                <a:schemeClr val="tx2"/>
              </a:solidFill>
              <a:cs typeface="Arial" panose="020B0604020202020204" pitchFamily="34" charset="0"/>
            </a:endParaRPr>
          </a:p>
          <a:p>
            <a:pPr algn="r">
              <a:defRPr/>
            </a:pPr>
            <a:r>
              <a:rPr lang="ru-RU" sz="1200" i="1" dirty="0">
                <a:solidFill>
                  <a:schemeClr val="tx2"/>
                </a:solidFill>
                <a:cs typeface="Arial" panose="020B0604020202020204" pitchFamily="34" charset="0"/>
              </a:rPr>
              <a:t>По материалам www.biofort.ru</a:t>
            </a:r>
          </a:p>
          <a:p>
            <a:pPr>
              <a:defRPr/>
            </a:pPr>
            <a:endParaRPr lang="ru-RU" dirty="0">
              <a:solidFill>
                <a:srgbClr val="FAF01E"/>
              </a:solidFill>
              <a:cs typeface="Arial" panose="020B0604020202020204" pitchFamily="34" charset="0"/>
            </a:endParaRPr>
          </a:p>
        </p:txBody>
      </p:sp>
    </p:spTree>
    <p:extLst>
      <p:ext uri="{BB962C8B-B14F-4D97-AF65-F5344CB8AC3E}">
        <p14:creationId xmlns:p14="http://schemas.microsoft.com/office/powerpoint/2010/main" val="181403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981075"/>
          </a:xfrm>
        </p:spPr>
        <p:txBody>
          <a:bodyPr>
            <a:normAutofit/>
          </a:bodyPr>
          <a:lstStyle/>
          <a:p>
            <a:pPr eaLnBrk="1" hangingPunct="1"/>
            <a:r>
              <a:rPr lang="ru-RU" altLang="ru-RU" sz="3200" dirty="0" smtClean="0"/>
              <a:t>Использование соломы для компостирования</a:t>
            </a:r>
            <a:endParaRPr lang="en-US" altLang="ru-RU" sz="3200" dirty="0" smtClean="0"/>
          </a:p>
        </p:txBody>
      </p:sp>
      <p:sp>
        <p:nvSpPr>
          <p:cNvPr id="44035" name="Rectangle 3"/>
          <p:cNvSpPr>
            <a:spLocks noGrp="1" noChangeArrowheads="1"/>
          </p:cNvSpPr>
          <p:nvPr>
            <p:ph type="body" idx="1"/>
          </p:nvPr>
        </p:nvSpPr>
        <p:spPr>
          <a:xfrm>
            <a:off x="0" y="836613"/>
            <a:ext cx="8845550" cy="5259387"/>
          </a:xfrm>
        </p:spPr>
        <p:txBody>
          <a:bodyPr/>
          <a:lstStyle/>
          <a:p>
            <a:pPr eaLnBrk="1" hangingPunct="1"/>
            <a:r>
              <a:rPr lang="ru-RU" altLang="ru-RU" dirty="0" smtClean="0"/>
              <a:t>Источник питательных веществ (</a:t>
            </a:r>
            <a:r>
              <a:rPr lang="ru-RU" altLang="ru-RU" sz="2400" dirty="0" smtClean="0"/>
              <a:t>азота, фосфора, калия, серы, кальция, магния и микроэлементов)</a:t>
            </a:r>
          </a:p>
          <a:p>
            <a:pPr eaLnBrk="1" hangingPunct="1"/>
            <a:r>
              <a:rPr lang="ru-RU" altLang="ru-RU" dirty="0" smtClean="0"/>
              <a:t>Источник углерода для образования гумуса</a:t>
            </a:r>
          </a:p>
          <a:p>
            <a:pPr eaLnBrk="1" hangingPunct="1"/>
            <a:r>
              <a:rPr lang="ru-RU" altLang="ru-RU" dirty="0" smtClean="0"/>
              <a:t>Улучшает физико-химические свойства субстрата</a:t>
            </a:r>
          </a:p>
          <a:p>
            <a:pPr eaLnBrk="1" hangingPunct="1"/>
            <a:r>
              <a:rPr lang="ru-RU" altLang="ru-RU" dirty="0" smtClean="0"/>
              <a:t>Повышает микробиологическую активность субстрата</a:t>
            </a:r>
          </a:p>
          <a:p>
            <a:pPr eaLnBrk="1" hangingPunct="1"/>
            <a:r>
              <a:rPr lang="ru-RU" altLang="ru-RU" dirty="0" smtClean="0"/>
              <a:t>Способствует повышению фиксации азота атмосферы</a:t>
            </a:r>
            <a:endParaRPr lang="en-US" altLang="ru-RU" dirty="0" smtClean="0"/>
          </a:p>
        </p:txBody>
      </p:sp>
    </p:spTree>
    <p:extLst>
      <p:ext uri="{BB962C8B-B14F-4D97-AF65-F5344CB8AC3E}">
        <p14:creationId xmlns:p14="http://schemas.microsoft.com/office/powerpoint/2010/main" val="239126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0" y="0"/>
            <a:ext cx="9144000" cy="6858000"/>
          </a:xfrm>
        </p:spPr>
        <p:txBody>
          <a:bodyPr/>
          <a:lstStyle/>
          <a:p>
            <a:pPr marL="0" indent="0" algn="ctr" eaLnBrk="1" hangingPunct="1">
              <a:lnSpc>
                <a:spcPct val="90000"/>
              </a:lnSpc>
              <a:buNone/>
              <a:defRPr/>
            </a:pPr>
            <a:r>
              <a:rPr lang="ru-RU" sz="2800" b="1" dirty="0" smtClean="0">
                <a:solidFill>
                  <a:schemeClr val="tx2"/>
                </a:solidFill>
                <a:latin typeface="Times New Roman" pitchFamily="18" charset="0"/>
              </a:rPr>
              <a:t>Древесные опилки, корьё, соломенная резка. </a:t>
            </a:r>
          </a:p>
          <a:p>
            <a:pPr eaLnBrk="1" hangingPunct="1">
              <a:lnSpc>
                <a:spcPct val="90000"/>
              </a:lnSpc>
              <a:defRPr/>
            </a:pPr>
            <a:r>
              <a:rPr lang="ru-RU" sz="2800" dirty="0" smtClean="0">
                <a:latin typeface="Times New Roman" pitchFamily="18" charset="0"/>
              </a:rPr>
              <a:t>Это, как правило, рыхлые пористые субстраты, обладающие пониженной влагоемкостью. </a:t>
            </a:r>
          </a:p>
          <a:p>
            <a:pPr eaLnBrk="1" hangingPunct="1">
              <a:lnSpc>
                <a:spcPct val="90000"/>
              </a:lnSpc>
              <a:defRPr/>
            </a:pPr>
            <a:r>
              <a:rPr lang="ru-RU" sz="2800" dirty="0" smtClean="0">
                <a:latin typeface="Times New Roman" pitchFamily="18" charset="0"/>
              </a:rPr>
              <a:t>Их добавляют в тепличные грунты в качестве рыхлящих материалов </a:t>
            </a:r>
            <a:r>
              <a:rPr lang="ru-RU" sz="2800" b="1" dirty="0" smtClean="0">
                <a:solidFill>
                  <a:schemeClr val="tx2"/>
                </a:solidFill>
                <a:latin typeface="Times New Roman" pitchFamily="18" charset="0"/>
              </a:rPr>
              <a:t>(до 20-25% от объема</a:t>
            </a:r>
            <a:r>
              <a:rPr lang="ru-RU" sz="2800" dirty="0" smtClean="0">
                <a:solidFill>
                  <a:schemeClr val="tx2"/>
                </a:solidFill>
                <a:latin typeface="Times New Roman" pitchFamily="18" charset="0"/>
              </a:rPr>
              <a:t>) </a:t>
            </a:r>
            <a:r>
              <a:rPr lang="ru-RU" sz="2800" dirty="0" smtClean="0">
                <a:latin typeface="Times New Roman" pitchFamily="18" charset="0"/>
              </a:rPr>
              <a:t>после предварительного компостирования. </a:t>
            </a:r>
          </a:p>
          <a:p>
            <a:pPr eaLnBrk="1" hangingPunct="1">
              <a:lnSpc>
                <a:spcPct val="90000"/>
              </a:lnSpc>
              <a:defRPr/>
            </a:pPr>
            <a:r>
              <a:rPr lang="ru-RU" sz="2800" dirty="0" smtClean="0">
                <a:latin typeface="Times New Roman" pitchFamily="18" charset="0"/>
              </a:rPr>
              <a:t>Поскольку они </a:t>
            </a:r>
            <a:r>
              <a:rPr lang="ru-RU" sz="2800" b="1" dirty="0" smtClean="0">
                <a:solidFill>
                  <a:schemeClr val="tx2"/>
                </a:solidFill>
                <a:latin typeface="Times New Roman" pitchFamily="18" charset="0"/>
              </a:rPr>
              <a:t>имеют пониженное содержание азота</a:t>
            </a:r>
            <a:r>
              <a:rPr lang="ru-RU" sz="2800" dirty="0" smtClean="0">
                <a:solidFill>
                  <a:schemeClr val="tx2"/>
                </a:solidFill>
                <a:latin typeface="Times New Roman" pitchFamily="18" charset="0"/>
              </a:rPr>
              <a:t> </a:t>
            </a:r>
            <a:r>
              <a:rPr lang="ru-RU" sz="2800" dirty="0" smtClean="0">
                <a:latin typeface="Times New Roman" pitchFamily="18" charset="0"/>
              </a:rPr>
              <a:t>и высокое отношение углерода к азоту (более 30) при предварительном компостировании к ним </a:t>
            </a:r>
            <a:r>
              <a:rPr lang="ru-RU" sz="2800" b="1" dirty="0" smtClean="0">
                <a:solidFill>
                  <a:schemeClr val="tx2"/>
                </a:solidFill>
                <a:latin typeface="Times New Roman" pitchFamily="18" charset="0"/>
              </a:rPr>
              <a:t>добавляют азот из расчёта 20 кг на 1 т субстрата.</a:t>
            </a:r>
          </a:p>
          <a:p>
            <a:pPr eaLnBrk="1" hangingPunct="1">
              <a:lnSpc>
                <a:spcPct val="90000"/>
              </a:lnSpc>
              <a:defRPr/>
            </a:pPr>
            <a:r>
              <a:rPr lang="ru-RU" sz="2800" dirty="0" smtClean="0">
                <a:latin typeface="Times New Roman" pitchFamily="18" charset="0"/>
              </a:rPr>
              <a:t> Эти субстраты имеют низкую зольность, пониженное содержание фосфора и кальция. </a:t>
            </a:r>
          </a:p>
          <a:p>
            <a:pPr eaLnBrk="1" hangingPunct="1">
              <a:lnSpc>
                <a:spcPct val="90000"/>
              </a:lnSpc>
              <a:defRPr/>
            </a:pPr>
            <a:r>
              <a:rPr lang="ru-RU" sz="2800" dirty="0" smtClean="0">
                <a:latin typeface="Times New Roman" pitchFamily="18" charset="0"/>
              </a:rPr>
              <a:t>Они довольно интенсивно минерализуются и </a:t>
            </a:r>
            <a:r>
              <a:rPr lang="ru-RU" sz="2800" b="1" dirty="0" smtClean="0">
                <a:solidFill>
                  <a:schemeClr val="tx2"/>
                </a:solidFill>
                <a:latin typeface="Times New Roman" pitchFamily="18" charset="0"/>
              </a:rPr>
              <a:t>являются дополнительным источником углекислого газа, </a:t>
            </a:r>
            <a:r>
              <a:rPr lang="ru-RU" sz="2800" dirty="0" smtClean="0">
                <a:latin typeface="Times New Roman" pitchFamily="18" charset="0"/>
              </a:rPr>
              <a:t>необходимого для фотосинтеза и формирования урожая</a:t>
            </a:r>
            <a:r>
              <a:rPr lang="ru-RU" sz="2800" dirty="0" smtClean="0"/>
              <a:t>.</a:t>
            </a:r>
            <a:endParaRPr lang="en-US" sz="2800" dirty="0" smtClean="0"/>
          </a:p>
        </p:txBody>
      </p:sp>
    </p:spTree>
    <p:extLst>
      <p:ext uri="{BB962C8B-B14F-4D97-AF65-F5344CB8AC3E}">
        <p14:creationId xmlns:p14="http://schemas.microsoft.com/office/powerpoint/2010/main" val="1230418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2314</Words>
  <Application>Microsoft Office PowerPoint</Application>
  <PresentationFormat>Экран (4:3)</PresentationFormat>
  <Paragraphs>358</Paragraphs>
  <Slides>45</Slides>
  <Notes>1</Notes>
  <HiddenSlides>1</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45</vt:i4>
      </vt:variant>
    </vt:vector>
  </HeadingPairs>
  <TitlesOfParts>
    <vt:vector size="53" baseType="lpstr">
      <vt:lpstr>Arial</vt:lpstr>
      <vt:lpstr>Arial Black</vt:lpstr>
      <vt:lpstr>Calibri</vt:lpstr>
      <vt:lpstr>Comic Sans MS</vt:lpstr>
      <vt:lpstr>Tahoma</vt:lpstr>
      <vt:lpstr>Times New Roman</vt:lpstr>
      <vt:lpstr>Тема Office</vt:lpstr>
      <vt:lpstr>Документ</vt:lpstr>
      <vt:lpstr>Презентация PowerPoint</vt:lpstr>
      <vt:lpstr>Органические удобрения</vt:lpstr>
      <vt:lpstr>Виды навоза и ключевые характеристики</vt:lpstr>
      <vt:lpstr>Презентация PowerPoint</vt:lpstr>
      <vt:lpstr>Зачем компостировать ?</vt:lpstr>
      <vt:lpstr>Факторы, влияющие на скорость компостирования</vt:lpstr>
      <vt:lpstr>Презентация PowerPoint</vt:lpstr>
      <vt:lpstr>Использование соломы для компостирования</vt:lpstr>
      <vt:lpstr>Презентация PowerPoint</vt:lpstr>
      <vt:lpstr>Презентация PowerPoint</vt:lpstr>
      <vt:lpstr>Презентация PowerPoint</vt:lpstr>
      <vt:lpstr>Презентация PowerPoint</vt:lpstr>
      <vt:lpstr>Презентация PowerPoint</vt:lpstr>
      <vt:lpstr>Этапы компостирования</vt:lpstr>
      <vt:lpstr>Этапы компостирования</vt:lpstr>
      <vt:lpstr>Презентация PowerPoint</vt:lpstr>
      <vt:lpstr>Приспособления для компостирования</vt:lpstr>
      <vt:lpstr>Приспособления для компостирования</vt:lpstr>
      <vt:lpstr>Приспособления для компостирования</vt:lpstr>
      <vt:lpstr>Презентация PowerPoint</vt:lpstr>
      <vt:lpstr>Вермикомпостирование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Функции компоста в субстратах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КОМПОСТЫ используются и как мульча</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Наша дорогая Оля!</dc:creator>
  <cp:lastModifiedBy>Gosse</cp:lastModifiedBy>
  <cp:revision>62</cp:revision>
  <dcterms:created xsi:type="dcterms:W3CDTF">2019-12-09T12:24:02Z</dcterms:created>
  <dcterms:modified xsi:type="dcterms:W3CDTF">2020-01-21T21:32:36Z</dcterms:modified>
</cp:coreProperties>
</file>