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4" r:id="rId8"/>
    <p:sldId id="286" r:id="rId9"/>
    <p:sldId id="289" r:id="rId10"/>
    <p:sldId id="285" r:id="rId11"/>
    <p:sldId id="287" r:id="rId12"/>
    <p:sldId id="288" r:id="rId13"/>
    <p:sldId id="290" r:id="rId14"/>
    <p:sldId id="258" r:id="rId15"/>
    <p:sldId id="259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0" autoAdjust="0"/>
    <p:restoredTop sz="94660"/>
  </p:normalViewPr>
  <p:slideViewPr>
    <p:cSldViewPr snapToGrid="0">
      <p:cViewPr>
        <p:scale>
          <a:sx n="80" d="100"/>
          <a:sy n="80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F591D-AB0A-492D-ADFE-C33C562C671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E5F20-3551-47EA-929F-05A18C2766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571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4E97-C25C-4E69-969D-73F6CEDCFC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C7F1-218C-45B8-9E95-3236942F6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4E97-C25C-4E69-969D-73F6CEDCFC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C7F1-218C-45B8-9E95-3236942F6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9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4E97-C25C-4E69-969D-73F6CEDCFC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C7F1-218C-45B8-9E95-3236942F6C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259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4E97-C25C-4E69-969D-73F6CEDCFC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C7F1-218C-45B8-9E95-3236942F6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67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4E97-C25C-4E69-969D-73F6CEDCFC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C7F1-218C-45B8-9E95-3236942F6C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0457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4E97-C25C-4E69-969D-73F6CEDCFC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C7F1-218C-45B8-9E95-3236942F6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303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4E97-C25C-4E69-969D-73F6CEDCFC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C7F1-218C-45B8-9E95-3236942F6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19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4E97-C25C-4E69-969D-73F6CEDCFC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C7F1-218C-45B8-9E95-3236942F6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5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4E97-C25C-4E69-969D-73F6CEDCFC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C7F1-218C-45B8-9E95-3236942F6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3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4E97-C25C-4E69-969D-73F6CEDCFC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C7F1-218C-45B8-9E95-3236942F6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3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4E97-C25C-4E69-969D-73F6CEDCFC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C7F1-218C-45B8-9E95-3236942F6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9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4E97-C25C-4E69-969D-73F6CEDCFC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C7F1-218C-45B8-9E95-3236942F6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4E97-C25C-4E69-969D-73F6CEDCFC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C7F1-218C-45B8-9E95-3236942F6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74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4E97-C25C-4E69-969D-73F6CEDCFC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C7F1-218C-45B8-9E95-3236942F6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1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4E97-C25C-4E69-969D-73F6CEDCFC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C7F1-218C-45B8-9E95-3236942F6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4E97-C25C-4E69-969D-73F6CEDCFC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C7F1-218C-45B8-9E95-3236942F6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69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E4E97-C25C-4E69-969D-73F6CEDCFC7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6EC7F1-218C-45B8-9E95-3236942F6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7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472" y="1273629"/>
            <a:ext cx="8890908" cy="27595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Комплексное управление</a:t>
            </a:r>
            <a:br>
              <a:rPr lang="ru-RU" b="1" dirty="0" smtClean="0"/>
            </a:br>
            <a:r>
              <a:rPr lang="ru-RU" b="1" dirty="0" smtClean="0"/>
              <a:t>ТКО и последствия их</a:t>
            </a:r>
            <a:br>
              <a:rPr lang="ru-RU" b="1" dirty="0" smtClean="0"/>
            </a:br>
            <a:r>
              <a:rPr lang="ru-RU" b="1" dirty="0" smtClean="0"/>
              <a:t>размещения на свалках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37264"/>
            <a:ext cx="7807779" cy="20900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Проф. Петросян В.С.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МГУ, 08.04. 2020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71336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Иерархия отходов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0525" y="1390650"/>
            <a:ext cx="9744075" cy="5114925"/>
          </a:xfrm>
        </p:spPr>
        <p:txBody>
          <a:bodyPr>
            <a:noAutofit/>
          </a:bodyPr>
          <a:lstStyle/>
          <a:p>
            <a:r>
              <a:rPr lang="ru-RU" sz="2200" dirty="0" smtClean="0"/>
              <a:t>Именно поэтому для регуляции ТКО, Европейский союз разработал иерархию обращения с отходами потребления.</a:t>
            </a:r>
          </a:p>
          <a:p>
            <a:r>
              <a:rPr lang="ru-RU" sz="2200" dirty="0" smtClean="0"/>
              <a:t>Иерархия отходов представляет собой модель наиболее приоритетных вариантов обращения с ТКО, от предотвращения их образования, сокращения и повторного использования, как наиболее предпочтительных первичных процессов, до вторичной переработки и переработки в энергию. </a:t>
            </a:r>
          </a:p>
          <a:p>
            <a:r>
              <a:rPr lang="ru-RU" sz="2200" dirty="0" smtClean="0"/>
              <a:t>Захоронение ТКО является в данной иерархии наименее предпочтительным методом, который можно было бы исключить из данной пирамиды совсем, как лишённый какой-либо дальнейшей эволюции способ управления отходами, но современные реалии таковы, что избавиться от захоронений полностью даже развитые страны, по тем или иным причинам, пока не способны. Стремление к этому процессу, однако, есть цель всех принявших данную иерархию государств.</a:t>
            </a:r>
            <a:endParaRPr lang="ru-RU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Иерархия обращения с ТКО предложенная в 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ис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10" y="2063221"/>
            <a:ext cx="5536529" cy="468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современной системы управления ТКО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5950"/>
            <a:ext cx="9886950" cy="47243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100" dirty="0" smtClean="0"/>
              <a:t>    Современная система управления ТКО, должна состоять из нескольких обязательных этапов, о которых мы подробно поговорим в данной главе:</a:t>
            </a:r>
          </a:p>
          <a:p>
            <a:pPr lvl="0">
              <a:buFont typeface="+mj-lt"/>
              <a:buAutoNum type="arabicParenR"/>
            </a:pPr>
            <a:r>
              <a:rPr lang="ru-RU" sz="2100" dirty="0" smtClean="0"/>
              <a:t>Раздельный сбор ТКО жителями городов и поселений: бумаги/картона, пластиков, стекла, металлов, пищевых и опасных отходов;</a:t>
            </a:r>
          </a:p>
          <a:p>
            <a:pPr lvl="0">
              <a:buFont typeface="+mj-lt"/>
              <a:buAutoNum type="arabicParenR"/>
            </a:pPr>
            <a:r>
              <a:rPr lang="ru-RU" sz="2100" dirty="0" smtClean="0"/>
              <a:t>Раздельный вывоз этих отходов в центры их дополнительной сортировки;</a:t>
            </a:r>
          </a:p>
          <a:p>
            <a:pPr lvl="0">
              <a:buFont typeface="+mj-lt"/>
              <a:buAutoNum type="arabicParenR"/>
            </a:pPr>
            <a:r>
              <a:rPr lang="ru-RU" sz="2100" dirty="0" smtClean="0"/>
              <a:t>Вывоз окончательно отсортированных отходов на предприятия по их переработке во вторичное сырьё и электроэнергию;</a:t>
            </a:r>
          </a:p>
          <a:p>
            <a:pPr lvl="0">
              <a:buFont typeface="+mj-lt"/>
              <a:buAutoNum type="arabicParenR"/>
            </a:pPr>
            <a:r>
              <a:rPr lang="ru-RU" sz="2100" dirty="0" smtClean="0"/>
              <a:t>Переработка этих отходов в бумагу/картон, стекло, металл, пластики (</a:t>
            </a:r>
            <a:r>
              <a:rPr lang="en-US" sz="2100" dirty="0" smtClean="0"/>
              <a:t>PET</a:t>
            </a:r>
            <a:r>
              <a:rPr lang="ru-RU" sz="2100" dirty="0" smtClean="0"/>
              <a:t>, </a:t>
            </a:r>
            <a:r>
              <a:rPr lang="en-US" sz="2100" dirty="0" smtClean="0"/>
              <a:t>PE</a:t>
            </a:r>
            <a:r>
              <a:rPr lang="ru-RU" sz="2100" dirty="0" smtClean="0"/>
              <a:t>), компост.</a:t>
            </a:r>
          </a:p>
          <a:p>
            <a:pPr lvl="0">
              <a:buFont typeface="+mj-lt"/>
              <a:buAutoNum type="arabicParenR"/>
            </a:pPr>
            <a:r>
              <a:rPr lang="ru-RU" sz="2100" dirty="0" smtClean="0"/>
              <a:t>Обезвреживание опасных отходов;</a:t>
            </a:r>
          </a:p>
          <a:p>
            <a:pPr>
              <a:buFont typeface="+mj-lt"/>
              <a:buAutoNum type="arabicParenR"/>
            </a:pPr>
            <a:r>
              <a:rPr lang="ru-RU" sz="2100" dirty="0" smtClean="0"/>
              <a:t>Переработка остаточных отходов в электроэнергию.</a:t>
            </a:r>
            <a:endParaRPr lang="ru-RU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85775"/>
            <a:ext cx="8596668" cy="14446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Экологические и социально-экономические последствия размещения ТКО на свалках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743075"/>
            <a:ext cx="9639300" cy="4800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Экологические и социально-экономические последствия неконтролируемого захоронения ТКО на свалках в настоящее время огромны. В первую очередь к ним относится загрязнение природной среды, образующимися в теле свалок газами и фильтратами, которые поступают и в атмосферу, и в почвы, и в водоносные горизонты, посредством </a:t>
            </a:r>
            <a:r>
              <a:rPr lang="ru-RU" sz="2400" dirty="0" err="1" smtClean="0"/>
              <a:t>перколяции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Все эти загрязнения с течением времени провоцируют деградацию окружающей среды, то есть натуральный ущерб (снижение урожайности, повышение заболеваемости населения, вырождение лесных массивов и т.д.), который является объективным выражением последствий загрязнения и определяют величину дальнейшего экономического ущерба.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457" y="555171"/>
            <a:ext cx="9846129" cy="5763986"/>
          </a:xfrm>
        </p:spPr>
        <p:txBody>
          <a:bodyPr>
            <a:normAutofit/>
          </a:bodyPr>
          <a:lstStyle/>
          <a:p>
            <a:r>
              <a:rPr lang="ru-RU" sz="2200" dirty="0"/>
              <a:t>Свалки в отличие от некоторых других источников загрязнения представляют собой долгосрочную угрозу для окружающей среды, </a:t>
            </a:r>
            <a:r>
              <a:rPr lang="ru-RU" sz="2200" dirty="0" smtClean="0"/>
              <a:t>а фильтраты </a:t>
            </a:r>
            <a:r>
              <a:rPr lang="ru-RU" sz="2200" dirty="0"/>
              <a:t>свалок и свалочные газы могут быть очень разнообразны по своему химическому составу. Интенсивность их проникновения в почву и атмосферу, напрямую зависят от климатических условий местности, количества осадков, среднегодовой температуры, направления ветра и т.д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Процессы гниения органической фракции, сопровождаемые выбросами таких газовых составляющих, как диоксид </a:t>
            </a:r>
            <a:r>
              <a:rPr lang="ru-RU" sz="2200" dirty="0" smtClean="0"/>
              <a:t>углерода (</a:t>
            </a:r>
            <a:r>
              <a:rPr lang="en-US" sz="2200" dirty="0" smtClean="0"/>
              <a:t>CO2)</a:t>
            </a:r>
            <a:r>
              <a:rPr lang="ru-RU" sz="2200" dirty="0" smtClean="0"/>
              <a:t> </a:t>
            </a:r>
            <a:r>
              <a:rPr lang="ru-RU" sz="2200" dirty="0"/>
              <a:t>и </a:t>
            </a:r>
            <a:r>
              <a:rPr lang="ru-RU" sz="2200" dirty="0" smtClean="0"/>
              <a:t>метан</a:t>
            </a:r>
            <a:r>
              <a:rPr lang="en-US" sz="2200" dirty="0" smtClean="0"/>
              <a:t> (CH4)</a:t>
            </a:r>
            <a:r>
              <a:rPr lang="ru-RU" sz="2200" dirty="0" smtClean="0"/>
              <a:t>, </a:t>
            </a:r>
            <a:r>
              <a:rPr lang="ru-RU" sz="2200" dirty="0"/>
              <a:t>вносят свой вклад (2-4%) в общий парниковый эффект Земли. Исследователями было показано, что на каждую тонну несортированных ТКО, содержащих 0,3 т углерода – 0,2 т превращается в свалочный газ, из которого на диоксид углерода и метан приходится по 0,09 т исходя из чего, по разным данным считается, что свалочные газы, обеспечивают от 20% до 50% всех антропогенных выбросов метана на Земле.</a:t>
            </a:r>
            <a:r>
              <a:rPr lang="ru-RU" sz="2200" dirty="0" smtClean="0">
                <a:effectLst/>
              </a:rPr>
              <a:t> </a:t>
            </a: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945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26621"/>
            <a:ext cx="8596668" cy="5314741"/>
          </a:xfrm>
        </p:spPr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Диокси́д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 err="1">
                <a:solidFill>
                  <a:schemeClr val="tx1"/>
                </a:solidFill>
              </a:rPr>
              <a:t>углеро́да</a:t>
            </a:r>
            <a:r>
              <a:rPr lang="ru-RU" dirty="0">
                <a:solidFill>
                  <a:schemeClr val="tx1"/>
                </a:solidFill>
              </a:rPr>
              <a:t> или </a:t>
            </a:r>
            <a:r>
              <a:rPr lang="ru-RU" b="1" dirty="0" err="1">
                <a:solidFill>
                  <a:schemeClr val="tx1"/>
                </a:solidFill>
              </a:rPr>
              <a:t>двуо́кись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углеро́да</a:t>
            </a:r>
            <a:r>
              <a:rPr lang="ru-RU" dirty="0">
                <a:solidFill>
                  <a:schemeClr val="tx1"/>
                </a:solidFill>
              </a:rPr>
              <a:t> (также </a:t>
            </a:r>
            <a:r>
              <a:rPr lang="ru-RU" b="1" i="1" dirty="0" err="1">
                <a:solidFill>
                  <a:schemeClr val="tx1"/>
                </a:solidFill>
              </a:rPr>
              <a:t>углеки́слый</a:t>
            </a:r>
            <a:r>
              <a:rPr lang="ru-RU" b="1" i="1" dirty="0">
                <a:solidFill>
                  <a:schemeClr val="tx1"/>
                </a:solidFill>
              </a:rPr>
              <a:t> газ</a:t>
            </a:r>
            <a:r>
              <a:rPr lang="ru-RU" dirty="0">
                <a:solidFill>
                  <a:schemeClr val="tx1"/>
                </a:solidFill>
              </a:rPr>
              <a:t>, </a:t>
            </a:r>
            <a:r>
              <a:rPr lang="ru-RU" b="1" i="1" dirty="0" err="1">
                <a:solidFill>
                  <a:schemeClr val="tx1"/>
                </a:solidFill>
              </a:rPr>
              <a:t>углекислотá</a:t>
            </a:r>
            <a:r>
              <a:rPr lang="ru-RU" i="1" dirty="0">
                <a:solidFill>
                  <a:schemeClr val="tx1"/>
                </a:solidFill>
              </a:rPr>
              <a:t>,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окси́д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углеро́да</a:t>
            </a:r>
            <a:r>
              <a:rPr lang="ru-RU" i="1" dirty="0">
                <a:solidFill>
                  <a:schemeClr val="tx1"/>
                </a:solidFill>
              </a:rPr>
              <a:t>(IV)</a:t>
            </a:r>
            <a:r>
              <a:rPr lang="ru-RU" dirty="0">
                <a:solidFill>
                  <a:schemeClr val="tx1"/>
                </a:solidFill>
              </a:rPr>
              <a:t>, </a:t>
            </a:r>
            <a:r>
              <a:rPr lang="ru-RU" i="1" dirty="0" err="1">
                <a:solidFill>
                  <a:schemeClr val="tx1"/>
                </a:solidFill>
              </a:rPr>
              <a:t>у́гольный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ангидри́д</a:t>
            </a:r>
            <a:r>
              <a:rPr lang="ru-RU" dirty="0">
                <a:solidFill>
                  <a:schemeClr val="tx1"/>
                </a:solidFill>
              </a:rPr>
              <a:t>) — бесцветный газ (в нормальных условиях), почти без </a:t>
            </a:r>
            <a:r>
              <a:rPr lang="ru-RU" dirty="0" smtClean="0">
                <a:solidFill>
                  <a:schemeClr val="tx1"/>
                </a:solidFill>
              </a:rPr>
              <a:t>запаха (в больших концентрациях с кисловатым «содовым» запахом), с </a:t>
            </a:r>
            <a:r>
              <a:rPr lang="ru-RU" dirty="0">
                <a:solidFill>
                  <a:schemeClr val="tx1"/>
                </a:solidFill>
              </a:rPr>
              <a:t>химической формулой </a:t>
            </a:r>
            <a:r>
              <a:rPr lang="ru-RU" b="1" dirty="0">
                <a:solidFill>
                  <a:schemeClr val="tx1"/>
                </a:solidFill>
              </a:rPr>
              <a:t>CO</a:t>
            </a:r>
            <a:r>
              <a:rPr lang="ru-RU" baseline="-25000" dirty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ru-RU" b="1" dirty="0" err="1"/>
              <a:t>Мета́н</a:t>
            </a:r>
            <a:r>
              <a:rPr lang="ru-RU" dirty="0"/>
              <a:t> (лат. </a:t>
            </a:r>
            <a:r>
              <a:rPr lang="ru-RU" i="1" dirty="0" err="1"/>
              <a:t>methanum</a:t>
            </a:r>
            <a:r>
              <a:rPr lang="ru-RU" dirty="0"/>
              <a:t>; </a:t>
            </a:r>
            <a:r>
              <a:rPr lang="ru-RU" i="1" dirty="0"/>
              <a:t>болотный газ</a:t>
            </a:r>
            <a:r>
              <a:rPr lang="ru-RU" dirty="0"/>
              <a:t>), </a:t>
            </a:r>
            <a:r>
              <a:rPr lang="ru-RU" b="1" dirty="0"/>
              <a:t>CH</a:t>
            </a:r>
            <a:r>
              <a:rPr lang="ru-RU" baseline="-25000" dirty="0"/>
              <a:t>4</a:t>
            </a:r>
            <a:r>
              <a:rPr lang="ru-RU" dirty="0"/>
              <a:t> — простейший по составу предельный углеводород, при нормальных условиях бесцветный газ без вкуса и </a:t>
            </a:r>
            <a:r>
              <a:rPr lang="ru-RU" dirty="0" smtClean="0"/>
              <a:t>запаха</a:t>
            </a:r>
            <a:r>
              <a:rPr lang="en-US" dirty="0" smtClean="0"/>
              <a:t>.</a:t>
            </a:r>
          </a:p>
        </p:txBody>
      </p:sp>
      <p:pic>
        <p:nvPicPr>
          <p:cNvPr id="1026" name="Picture 2" descr="Carbon-dioxide-2D-dimensions.sv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76"/>
          <a:stretch/>
        </p:blipFill>
        <p:spPr bwMode="auto">
          <a:xfrm>
            <a:off x="1339396" y="2525565"/>
            <a:ext cx="2024289" cy="4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bon-dioxide-3D-vdW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90" y="1944463"/>
            <a:ext cx="2465160" cy="162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96" y="4502646"/>
            <a:ext cx="1971585" cy="2043555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848" y="4502646"/>
            <a:ext cx="1852974" cy="22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66057"/>
            <a:ext cx="8596668" cy="5669280"/>
          </a:xfrm>
        </p:spPr>
        <p:txBody>
          <a:bodyPr/>
          <a:lstStyle/>
          <a:p>
            <a:r>
              <a:rPr lang="ru-RU" sz="2200" dirty="0"/>
              <a:t>При максимальном анаэробном разложении доля метана, который в 25 раз более сильный парниковый газ чем двуокись углерода, может достигать 50% от общей массы свалочных газов. По другим данным, разложение одной тонны ТКО даёт 442 м</a:t>
            </a:r>
            <a:r>
              <a:rPr lang="ru-RU" sz="2200" baseline="30000" dirty="0"/>
              <a:t>3</a:t>
            </a:r>
            <a:r>
              <a:rPr lang="ru-RU" sz="2200" dirty="0"/>
              <a:t> свалочного газа, содержащего 55% метана и теплотворную способность 15-21 мДж/м</a:t>
            </a:r>
            <a:r>
              <a:rPr lang="ru-RU" sz="2200" baseline="30000" dirty="0"/>
              <a:t>3</a:t>
            </a:r>
            <a:r>
              <a:rPr lang="ru-RU" sz="2200" dirty="0"/>
              <a:t>, что примерно вдвое меньше, чем у природного газа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Другими компонентами свалочного газа являются </a:t>
            </a:r>
            <a:r>
              <a:rPr lang="ru-RU" sz="2200" dirty="0" smtClean="0"/>
              <a:t>аммиак (</a:t>
            </a:r>
            <a:r>
              <a:rPr lang="en-US" sz="2200" dirty="0" smtClean="0"/>
              <a:t>NH3)</a:t>
            </a:r>
            <a:r>
              <a:rPr lang="ru-RU" sz="2200" dirty="0" smtClean="0"/>
              <a:t>, сероводород</a:t>
            </a:r>
            <a:r>
              <a:rPr lang="en-US" sz="2200" dirty="0" smtClean="0"/>
              <a:t> (H2S)</a:t>
            </a:r>
            <a:r>
              <a:rPr lang="ru-RU" sz="2200" dirty="0" smtClean="0"/>
              <a:t>, </a:t>
            </a:r>
            <a:r>
              <a:rPr lang="ru-RU" sz="2200" dirty="0"/>
              <a:t>меркаптаны, сульфиды, водородные производные фосфора и мышьяка, диоксид азота, </a:t>
            </a:r>
            <a:r>
              <a:rPr lang="ru-RU" sz="2200" dirty="0" err="1"/>
              <a:t>монооксид</a:t>
            </a:r>
            <a:r>
              <a:rPr lang="ru-RU" sz="2200" dirty="0"/>
              <a:t> </a:t>
            </a:r>
            <a:r>
              <a:rPr lang="ru-RU" sz="2200" dirty="0" smtClean="0"/>
              <a:t>углерода (СО), </a:t>
            </a:r>
            <a:r>
              <a:rPr lang="ru-RU" sz="2200" dirty="0"/>
              <a:t>формальдегид, летучие соединения тяжёлых металлов и иные высокотоксичные соединения. Химические и биохимические процессы в теле свалок способствуют образованию новых органических, неорганических и </a:t>
            </a:r>
            <a:r>
              <a:rPr lang="ru-RU" sz="2200" dirty="0" err="1"/>
              <a:t>элеметоорганических</a:t>
            </a:r>
            <a:r>
              <a:rPr lang="ru-RU" sz="2200" dirty="0"/>
              <a:t> соединений.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612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26671"/>
            <a:ext cx="8596668" cy="5470071"/>
          </a:xfrm>
        </p:spPr>
        <p:txBody>
          <a:bodyPr>
            <a:normAutofit/>
          </a:bodyPr>
          <a:lstStyle/>
          <a:p>
            <a:r>
              <a:rPr lang="ru-RU" b="1" dirty="0" err="1"/>
              <a:t>Тио́лы</a:t>
            </a:r>
            <a:r>
              <a:rPr lang="ru-RU" dirty="0"/>
              <a:t> (</a:t>
            </a:r>
            <a:r>
              <a:rPr lang="ru-RU" dirty="0" err="1"/>
              <a:t>меркапта́ны</a:t>
            </a:r>
            <a:r>
              <a:rPr lang="ru-RU" dirty="0"/>
              <a:t>) — сернистые аналоги спиртов общей формулы RSH, где R — углеводородный радикал, например, </a:t>
            </a:r>
            <a:r>
              <a:rPr lang="ru-RU" dirty="0" err="1"/>
              <a:t>метантиол</a:t>
            </a:r>
            <a:r>
              <a:rPr lang="ru-RU" dirty="0"/>
              <a:t> (</a:t>
            </a:r>
            <a:r>
              <a:rPr lang="ru-RU" dirty="0" err="1"/>
              <a:t>метилмеркаптан</a:t>
            </a:r>
            <a:r>
              <a:rPr lang="ru-RU" dirty="0"/>
              <a:t>) (CH</a:t>
            </a:r>
            <a:r>
              <a:rPr lang="ru-RU" baseline="-25000" dirty="0"/>
              <a:t>3</a:t>
            </a:r>
            <a:r>
              <a:rPr lang="ru-RU" dirty="0"/>
              <a:t>SH), </a:t>
            </a:r>
            <a:r>
              <a:rPr lang="ru-RU" dirty="0" err="1"/>
              <a:t>этантиол</a:t>
            </a:r>
            <a:r>
              <a:rPr lang="ru-RU" dirty="0"/>
              <a:t> (</a:t>
            </a:r>
            <a:r>
              <a:rPr lang="ru-RU" dirty="0" err="1"/>
              <a:t>этилмеркаптан</a:t>
            </a:r>
            <a:r>
              <a:rPr lang="ru-RU" dirty="0"/>
              <a:t>) (C</a:t>
            </a:r>
            <a:r>
              <a:rPr lang="ru-RU" baseline="-25000" dirty="0"/>
              <a:t>2</a:t>
            </a:r>
            <a:r>
              <a:rPr lang="ru-RU" dirty="0"/>
              <a:t>H</a:t>
            </a:r>
            <a:r>
              <a:rPr lang="ru-RU" baseline="-25000" dirty="0"/>
              <a:t>5</a:t>
            </a:r>
            <a:r>
              <a:rPr lang="ru-RU" dirty="0"/>
              <a:t>SH) и т. д., в терминологии IUPAC название «меркаптаны» признано устаревшим и не рекомендуется к </a:t>
            </a:r>
            <a:r>
              <a:rPr lang="ru-RU" dirty="0" smtClean="0"/>
              <a:t>использованию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/>
              <a:t>Углеводородный радикал</a:t>
            </a:r>
            <a:r>
              <a:rPr lang="ru-RU" dirty="0"/>
              <a:t> — группа атомов, содержащая углеводородный остаток в молекулах.</a:t>
            </a:r>
          </a:p>
          <a:p>
            <a:r>
              <a:rPr lang="ru-RU" dirty="0" err="1" smtClean="0"/>
              <a:t>Метантиол</a:t>
            </a:r>
            <a:r>
              <a:rPr lang="ru-RU" dirty="0" smtClean="0"/>
              <a:t> </a:t>
            </a:r>
            <a:r>
              <a:rPr lang="ru-RU" dirty="0"/>
              <a:t>ядовит, относится ко 2-му классу опасности. Максимальная разовая ПДК для атмосферного воздуха населенных мест составляет 0,006 </a:t>
            </a:r>
            <a:r>
              <a:rPr lang="ru-RU" dirty="0" smtClean="0"/>
              <a:t>мг/м</a:t>
            </a:r>
            <a:r>
              <a:rPr lang="ru-RU" baseline="30000" dirty="0" smtClean="0"/>
              <a:t>3</a:t>
            </a:r>
          </a:p>
        </p:txBody>
      </p:sp>
      <p:pic>
        <p:nvPicPr>
          <p:cNvPr id="2050" name="Picture 2" descr="https://upload.wikimedia.org/wikipedia/commons/thumb/9/92/Mercapto_Group_General_Formulae.png/150px-Mercapto_Group_General_Formula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88" y="3107652"/>
            <a:ext cx="14287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ethanethiol-2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191" y="2841926"/>
            <a:ext cx="12573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05" y="2792772"/>
            <a:ext cx="1261919" cy="13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35726"/>
            <a:ext cx="8596668" cy="5617027"/>
          </a:xfrm>
        </p:spPr>
        <p:txBody>
          <a:bodyPr>
            <a:noAutofit/>
          </a:bodyPr>
          <a:lstStyle/>
          <a:p>
            <a:r>
              <a:rPr lang="ru-RU" sz="2400" dirty="0" smtClean="0"/>
              <a:t>Агентством по охране окружающей среды </a:t>
            </a:r>
            <a:r>
              <a:rPr lang="en-US" sz="2400" dirty="0" smtClean="0"/>
              <a:t>(</a:t>
            </a:r>
            <a:r>
              <a:rPr lang="en-US" sz="2400" dirty="0"/>
              <a:t>EPA</a:t>
            </a:r>
            <a:r>
              <a:rPr lang="en-US" sz="2400" dirty="0" smtClean="0"/>
              <a:t>)</a:t>
            </a:r>
            <a:r>
              <a:rPr lang="ru-RU" sz="2400" dirty="0" smtClean="0"/>
              <a:t> США было </a:t>
            </a:r>
            <a:r>
              <a:rPr lang="ru-RU" sz="2400" dirty="0"/>
              <a:t>приведено 94 </a:t>
            </a:r>
            <a:r>
              <a:rPr lang="ru-RU" sz="2400" dirty="0" err="1"/>
              <a:t>неметановых</a:t>
            </a:r>
            <a:r>
              <a:rPr lang="ru-RU" sz="2400" dirty="0"/>
              <a:t> летучих органических соединения (ЛОС), обнаруженных в выбросах в атмосферу на свалках ТКО, включая бензол, толуол, хлороформ, винилхлорид, три- и </a:t>
            </a:r>
            <a:r>
              <a:rPr lang="ru-RU" sz="2400" dirty="0" err="1"/>
              <a:t>тетрахлорэтилен</a:t>
            </a:r>
            <a:r>
              <a:rPr lang="ru-RU" sz="2400" dirty="0"/>
              <a:t>, четырёххлористый углерод и 1,1,1-трихлорэтан; 41 соединение из данного списка являются </a:t>
            </a:r>
            <a:r>
              <a:rPr lang="ru-RU" sz="2400" dirty="0" err="1"/>
              <a:t>галогенированными</a:t>
            </a:r>
            <a:r>
              <a:rPr lang="ru-RU" sz="2400" dirty="0"/>
              <a:t>. Толуол, ксилолы, </a:t>
            </a:r>
            <a:r>
              <a:rPr lang="ru-RU" sz="2400" dirty="0" err="1"/>
              <a:t>пропилбензолы</a:t>
            </a:r>
            <a:r>
              <a:rPr lang="ru-RU" sz="2400" dirty="0"/>
              <a:t>, винилхлорид, </a:t>
            </a:r>
            <a:r>
              <a:rPr lang="ru-RU" sz="2400" dirty="0" err="1"/>
              <a:t>тетрахлориэтилен</a:t>
            </a:r>
            <a:r>
              <a:rPr lang="ru-RU" sz="2400" dirty="0"/>
              <a:t>, </a:t>
            </a:r>
            <a:r>
              <a:rPr lang="ru-RU" sz="2400" dirty="0" err="1"/>
              <a:t>метантиол</a:t>
            </a:r>
            <a:r>
              <a:rPr lang="ru-RU" sz="2400" dirty="0"/>
              <a:t> и метанол были получены на свалках, в которые поступали как муниципальные, так и промышленные отходы.</a:t>
            </a:r>
          </a:p>
          <a:p>
            <a:r>
              <a:rPr lang="ru-RU" sz="2400" dirty="0"/>
              <a:t>Большой вклад в образование всевозможных высокотоксичных соединений вносят строительные отходы. Например, простой </a:t>
            </a:r>
            <a:r>
              <a:rPr lang="ru-RU" sz="2400" dirty="0" err="1"/>
              <a:t>гипсокартон</a:t>
            </a:r>
            <a:r>
              <a:rPr lang="ru-RU" sz="2400" dirty="0"/>
              <a:t> (т.е. гипс, </a:t>
            </a:r>
            <a:r>
              <a:rPr lang="en-US" sz="2400" dirty="0" err="1"/>
              <a:t>CaSO</a:t>
            </a:r>
            <a:r>
              <a:rPr lang="ru-RU" sz="2400" baseline="-25000" dirty="0"/>
              <a:t>4</a:t>
            </a:r>
            <a:r>
              <a:rPr lang="ru-RU" sz="2400" dirty="0"/>
              <a:t>) может вызвать существенный выброс </a:t>
            </a:r>
            <a:r>
              <a:rPr lang="en-US" sz="2400" dirty="0"/>
              <a:t>H</a:t>
            </a:r>
            <a:r>
              <a:rPr lang="ru-RU" sz="2400" baseline="-25000" dirty="0"/>
              <a:t>2</a:t>
            </a:r>
            <a:r>
              <a:rPr lang="en-US" sz="2400" dirty="0"/>
              <a:t>S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1677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40871"/>
            <a:ext cx="5878587" cy="6155872"/>
          </a:xfrm>
        </p:spPr>
        <p:txBody>
          <a:bodyPr>
            <a:normAutofit/>
          </a:bodyPr>
          <a:lstStyle/>
          <a:p>
            <a:r>
              <a:rPr lang="ru-RU" dirty="0"/>
              <a:t>В настоящее время существуют методы, позволяющие собирать и эффективно использовать свалочные газы в качестве топлива. Регуляция систем управления отходами также позволяет сократить выбросы свалочных газов, за счёт сокращения ТКО и их переработки во вторичное сырьё, что приводит к закрытию полигонов, их рекультивации, а значит и уменьшению загрязнения атмосферы парниковыми газами, в частности.</a:t>
            </a:r>
          </a:p>
          <a:p>
            <a:r>
              <a:rPr lang="ru-RU" dirty="0"/>
              <a:t>В развивающихся странах, однако, немногие муниципалитеты имеют материальные ресурсы для размещения установок по извлечению свалочного газа. Между тем газообразный метан и другие газовые составляющие могут, не найдя выход в атмосферу, проникать в пористую почву, окружающую отходы, и в конечном итоге мигрировать в подвалы близлежащих жилищ, создавая риск взрыва и токсического отравления жителей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http://utilit.ru/wp-content/uploads/2017/10/biogas-schematic-RUS_0-300x2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21" y="1290841"/>
            <a:ext cx="5367728" cy="3900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7991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234" y="323850"/>
            <a:ext cx="8596668" cy="1320800"/>
          </a:xfrm>
        </p:spPr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00151"/>
            <a:ext cx="9810750" cy="523875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Необходимость кардинального изменения отношения к управлению ТКО в мире начала возникать в ХХ веке, когда в некоторых развитых станах возникло понимание, что большие площади земли, занятые под свалки с отходами не только ограничивают возможности для нормального функционирования близлежащих земель и расширения городов, но и существенно ухудшают качество окружающей среды. </a:t>
            </a:r>
          </a:p>
          <a:p>
            <a:r>
              <a:rPr lang="ru-RU" sz="2400" dirty="0" smtClean="0"/>
              <a:t>Загрязнение водоносных горизонтов, почвы и атмосферы приводило к ухудшению общей эпидемиологической обстановки в этих странах, снижению эффективности сельского хозяйства и иным негативным последствиям, которые влекли за собой серьёзные экономические издержки и угрожали национальной безопасности государств, чьи территории имели высокую площадь открытого захоронения отходов на свалках.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Фильтрат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49829"/>
            <a:ext cx="8902095" cy="4972594"/>
          </a:xfrm>
        </p:spPr>
        <p:txBody>
          <a:bodyPr>
            <a:normAutofit/>
          </a:bodyPr>
          <a:lstStyle/>
          <a:p>
            <a:r>
              <a:rPr lang="ru-RU" dirty="0"/>
              <a:t>Под свалочным фильтратом понимают любую жидкость, находящуюся внутри тела свалки или просачивающуюся через неё. Атмосферные осадки по мере прохождения через отходы собирают взвешенные и растворимые вещества, которые образуются в процессе их разложения. Такие фильтраты содержат большие количества опасных, токсичных и канцерогенных загрязнителей, включая всевозможные кислоты и радиоактивные компоненты. В кислых условиях тяжёлые металлы, такие как медь, кадмий, цинк и свинец, растворяются и распространяются вместе с фильтратом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Характеристики получаемого фильтрата, сильно варьируются в зависимости от состава отходов, интенсивности осадков, гидрологии участка, уплотнения и возраста отходов, процедуры отбора проб и взаимодействия фильтрата с окружающей средой, а также режима эксплуатации полигона.</a:t>
            </a:r>
          </a:p>
          <a:p>
            <a:r>
              <a:rPr lang="ru-RU" dirty="0" smtClean="0"/>
              <a:t>Эффективные </a:t>
            </a:r>
            <a:r>
              <a:rPr lang="ru-RU" dirty="0"/>
              <a:t>системы сбора и удаления фильтратов являются необходимым условием для любых свалок на протяжении всего срока их службы, однако в развивающихся странах подобные системы зачастую не устанавливаются вовсе.</a:t>
            </a:r>
          </a:p>
        </p:txBody>
      </p:sp>
    </p:spTree>
    <p:extLst>
      <p:ext uri="{BB962C8B-B14F-4D97-AF65-F5344CB8AC3E}">
        <p14:creationId xmlns:p14="http://schemas.microsoft.com/office/powerpoint/2010/main" val="1114903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912" y="679813"/>
            <a:ext cx="4510983" cy="5788269"/>
          </a:xfrm>
        </p:spPr>
        <p:txBody>
          <a:bodyPr/>
          <a:lstStyle/>
          <a:p>
            <a:r>
              <a:rPr lang="ru-RU" dirty="0"/>
              <a:t>Так, например, отходы образующиеся в столице Кении, Найроби, попадают на одну из крупнейших свалок Африки – </a:t>
            </a:r>
            <a:r>
              <a:rPr lang="ru-RU" dirty="0" err="1"/>
              <a:t>Дандора</a:t>
            </a:r>
            <a:r>
              <a:rPr lang="ru-RU" dirty="0"/>
              <a:t>, которая расположена примерно в 8 км к востоку от города. В трущобах, расположенных вблизи свалки, которые занимают площадь в 3,9 км</a:t>
            </a:r>
            <a:r>
              <a:rPr lang="ru-RU" baseline="30000" dirty="0"/>
              <a:t>2</a:t>
            </a:r>
            <a:r>
              <a:rPr lang="ru-RU" dirty="0"/>
              <a:t>, проживает 142 046 жителей.</a:t>
            </a:r>
            <a:r>
              <a:rPr lang="ru-RU" baseline="30000" dirty="0"/>
              <a:t> </a:t>
            </a:r>
            <a:r>
              <a:rPr lang="ru-RU" dirty="0"/>
              <a:t>Некоторые жилища расположены менее, чем в 1 км от свалки. Условия проживания этих людей, плотность которых в </a:t>
            </a:r>
            <a:r>
              <a:rPr lang="ru-RU" dirty="0" err="1"/>
              <a:t>Дандоре</a:t>
            </a:r>
            <a:r>
              <a:rPr lang="ru-RU" dirty="0"/>
              <a:t> составляет 36 253 чел/км</a:t>
            </a:r>
            <a:r>
              <a:rPr lang="ru-RU" baseline="30000" dirty="0"/>
              <a:t>2</a:t>
            </a:r>
            <a:r>
              <a:rPr lang="ru-RU" dirty="0"/>
              <a:t>, находятся на крайне низком санитарном уровне, что способствует распространению всевозможных заболеваний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Картинки по запросу &quot;дандор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518" y="679813"/>
            <a:ext cx="7125602" cy="534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02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350" y="592183"/>
            <a:ext cx="5190308" cy="5449179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связи с тем, что </a:t>
            </a:r>
            <a:r>
              <a:rPr lang="ru-RU" dirty="0" err="1"/>
              <a:t>Дандора</a:t>
            </a:r>
            <a:r>
              <a:rPr lang="ru-RU" dirty="0"/>
              <a:t> является единственным местом захоронения образующихся в Найроби отходов, а система управления ТКО в городе не развивалась с конца 1970-х годов, в настоящее время столица Кении находится в кризисной ситуации. Многие жилые массивы завалены отходами, а общий процент сбора ТКО в городе составляет менее 25%.</a:t>
            </a:r>
          </a:p>
          <a:p>
            <a:r>
              <a:rPr lang="ru-RU" dirty="0"/>
              <a:t>Подобные проблемы существуют и в других странах мира, например, в Нигерии, где груды отходов, оставленные на обочине дорог, являются в последнее время одной из трех основных экологических и социальных проблем страны, включая наводнения и опустынивание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Картинки по запросу &quot;дандор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470953"/>
            <a:ext cx="6210853" cy="316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064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679269"/>
            <a:ext cx="8847282" cy="5808617"/>
          </a:xfrm>
        </p:spPr>
        <p:txBody>
          <a:bodyPr>
            <a:normAutofit/>
          </a:bodyPr>
          <a:lstStyle/>
          <a:p>
            <a:r>
              <a:rPr lang="ru-RU" sz="2000" dirty="0"/>
              <a:t>Важным экономическим последствием, создаваемым свалками и отсутствием корректной системы управления отходами, помимо всего прочего, является снижение стоимости жилой недвижимости, которая в целом складывается из таких факторов как наличие хорошей дорожной сети, степень развития и доступность инфраструктуры (вода, электричество, канализация и т.д.); общее местоположение и расстояние до городских центров, и способы обращения с ТКО также существенно влияют на ценообразование в этой сфере.</a:t>
            </a:r>
          </a:p>
          <a:p>
            <a:r>
              <a:rPr lang="ru-RU" sz="2000" dirty="0" smtClean="0"/>
              <a:t>Негативные </a:t>
            </a:r>
            <a:r>
              <a:rPr lang="ru-RU" sz="2000" dirty="0"/>
              <a:t>эффекты, которые создают свалки и предприятия по обработке отходов, не отвечающие экологическим нормам, существенно отражающиеся на социуме и заключаются в общем снижении качества жизни: распространении неприятных запахов, а также насекомых и других живых организмов, способных находить себе пропитание в местах накопления и захоронения ТКО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305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попытки решения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50" y="1476375"/>
            <a:ext cx="9848850" cy="517207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Первым этапом решения возникшей проблемы была оптимизация захоронения отходов, заключающаяся в организации контролируемых свалок – полигонов, отвечающих более высоким санитарным стандартам. Наибольшее распространение такие захоронения получили в 60-е гг. в США, Великобритании, Франции и ФРГ, где уже после 1972 г. действовало 130 полигонов, с послойной земляной засыпкой отходов. Помимо этого, в ФРГ также было обустроено 16 компостных и 30 мусоросжигательных заводов.</a:t>
            </a:r>
          </a:p>
          <a:p>
            <a:r>
              <a:rPr lang="ru-RU" sz="2400" dirty="0" smtClean="0"/>
              <a:t>Большая часть неконтролируемых свалок была ликвидирована в некоторых развитых странах уже к 1980-м годам, тогда как в СССР в это время только появились проекты полигонов, предусматривающих водонепроницаемое основание, бессточную систему и многоярусное захоронение отходов.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Устойчивое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999" y="1438275"/>
            <a:ext cx="9591675" cy="518160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К началу 1990-х годов в Европе и некоторых других странах, например, в Японии, Южной Корее и на </a:t>
            </a:r>
            <a:r>
              <a:rPr lang="ru-RU" sz="2800" dirty="0" err="1" smtClean="0"/>
              <a:t>Тайвани</a:t>
            </a:r>
            <a:r>
              <a:rPr lang="ru-RU" sz="2800" dirty="0" smtClean="0"/>
              <a:t>, были уже сформулированы принципы иного, экологически более дружественного обращения с ТКО, заложившие основу для нового взгляда на управление отходами в целом.</a:t>
            </a:r>
          </a:p>
          <a:p>
            <a:r>
              <a:rPr lang="ru-RU" sz="2800" dirty="0" smtClean="0"/>
              <a:t>Немалую роль в этом сыграла утверждённая на конференции ООН в 1987 г. концепция «устойчивого (</a:t>
            </a:r>
            <a:r>
              <a:rPr lang="ru-RU" sz="2800" dirty="0" err="1" smtClean="0"/>
              <a:t>самоподдерживаемого</a:t>
            </a:r>
            <a:r>
              <a:rPr lang="ru-RU" sz="2800" dirty="0" smtClean="0"/>
              <a:t>) развития» («</a:t>
            </a:r>
            <a:r>
              <a:rPr lang="ru-RU" sz="2800" dirty="0" err="1" smtClean="0"/>
              <a:t>sustainable</a:t>
            </a:r>
            <a:r>
              <a:rPr lang="ru-RU" sz="2800" dirty="0" smtClean="0"/>
              <a:t> </a:t>
            </a:r>
            <a:r>
              <a:rPr lang="ru-RU" sz="2800" dirty="0" err="1" smtClean="0"/>
              <a:t>development</a:t>
            </a:r>
            <a:r>
              <a:rPr lang="ru-RU" sz="2800" dirty="0" smtClean="0"/>
              <a:t>»), согласно которому дальнейшее развитие человечества должно «удовлетворять потребности нынешних поколений, не ставя под угрозу способность будущих поколений удовлетворять свои собственные потребности».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Картинки по запросу &quot;устойчивое развити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81423"/>
            <a:ext cx="8658225" cy="593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контексте управления отходами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125" y="1495425"/>
            <a:ext cx="9534525" cy="5019676"/>
          </a:xfrm>
        </p:spPr>
        <p:txBody>
          <a:bodyPr>
            <a:noAutofit/>
          </a:bodyPr>
          <a:lstStyle/>
          <a:p>
            <a:r>
              <a:rPr lang="ru-RU" sz="2100" dirty="0" smtClean="0"/>
              <a:t>Концепция устойчивости, показала общее направление дальнейшего развития общества, обеспечивающего оптимальное соотношение экологической, экономической и социальной сфер жизни человека. В связи с этим и все сферы хозяйственной деятельности людей, в том числе и управление отходами, должны строиться в согласии с данной парадигмой, то есть быть «устойчивыми».</a:t>
            </a:r>
          </a:p>
          <a:p>
            <a:r>
              <a:rPr lang="ru-RU" sz="2100" dirty="0" smtClean="0"/>
              <a:t>В связи с тем, что устойчивое развитие само по себе подразумевает рациональное использование природных ресурсов и обеспечение качества жизни будущим поколениям ничуть не худшего, по крайней мере, чем то, что имеем мы в настоящий момент – система управления отходами должна отвечать принципам экономике замкнутого цикла, которая в настоящее время является наиболее устойчивой системой распоряжения всеми имеющимися в арсенале человека материальными активами, как природного, так и антропогенного характера.</a:t>
            </a:r>
            <a:endParaRPr lang="ru-RU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Циклическая экономика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752600"/>
            <a:ext cx="9620250" cy="5105399"/>
          </a:xfrm>
        </p:spPr>
        <p:txBody>
          <a:bodyPr>
            <a:normAutofit/>
          </a:bodyPr>
          <a:lstStyle/>
          <a:p>
            <a:r>
              <a:rPr lang="ru-RU" dirty="0" smtClean="0"/>
              <a:t>Осуществить переход общества к такой циклической модели общения с материальными ресурсами (</a:t>
            </a:r>
            <a:r>
              <a:rPr lang="en-US" dirty="0" smtClean="0"/>
              <a:t>Material</a:t>
            </a:r>
            <a:r>
              <a:rPr lang="ru-RU" dirty="0" smtClean="0"/>
              <a:t>-</a:t>
            </a:r>
            <a:r>
              <a:rPr lang="en-US" dirty="0" smtClean="0"/>
              <a:t>Cycle Society</a:t>
            </a:r>
            <a:r>
              <a:rPr lang="ru-RU" dirty="0" smtClean="0"/>
              <a:t>) в настоящее время стремятся все развитые страны. И одним из шагов который был предпринят в этом направлении, стало введение в основу новой парадигмы управления отходами так называемого принципа «3</a:t>
            </a:r>
            <a:r>
              <a:rPr lang="en-US" dirty="0" smtClean="0"/>
              <a:t>R</a:t>
            </a:r>
            <a:r>
              <a:rPr lang="ru-RU" dirty="0" smtClean="0"/>
              <a:t>» (</a:t>
            </a:r>
            <a:r>
              <a:rPr lang="en-US" dirty="0" smtClean="0"/>
              <a:t>Reduce</a:t>
            </a:r>
            <a:r>
              <a:rPr lang="ru-RU" dirty="0" smtClean="0"/>
              <a:t>, </a:t>
            </a:r>
            <a:r>
              <a:rPr lang="en-US" dirty="0" smtClean="0"/>
              <a:t>Reuse</a:t>
            </a:r>
            <a:r>
              <a:rPr lang="ru-RU" dirty="0" smtClean="0"/>
              <a:t>, </a:t>
            </a:r>
            <a:r>
              <a:rPr lang="en-US" dirty="0" smtClean="0"/>
              <a:t>Recycling</a:t>
            </a:r>
            <a:r>
              <a:rPr lang="ru-RU" dirty="0" smtClean="0"/>
              <a:t>), а в настоящее время уже «5</a:t>
            </a:r>
            <a:r>
              <a:rPr lang="en-US" dirty="0" smtClean="0"/>
              <a:t>R</a:t>
            </a:r>
            <a:r>
              <a:rPr lang="ru-RU" dirty="0" smtClean="0"/>
              <a:t>» (</a:t>
            </a:r>
            <a:r>
              <a:rPr lang="ru-RU" dirty="0" err="1" smtClean="0"/>
              <a:t>Refuse</a:t>
            </a:r>
            <a:r>
              <a:rPr lang="ru-RU" dirty="0" smtClean="0"/>
              <a:t>, </a:t>
            </a:r>
            <a:r>
              <a:rPr lang="ru-RU" dirty="0" err="1" smtClean="0"/>
              <a:t>Reduce</a:t>
            </a:r>
            <a:r>
              <a:rPr lang="ru-RU" dirty="0" smtClean="0"/>
              <a:t>, </a:t>
            </a:r>
            <a:r>
              <a:rPr lang="ru-RU" dirty="0" err="1" smtClean="0"/>
              <a:t>Reuse</a:t>
            </a:r>
            <a:r>
              <a:rPr lang="ru-RU" dirty="0" smtClean="0"/>
              <a:t>, </a:t>
            </a:r>
            <a:r>
              <a:rPr lang="ru-RU" dirty="0" err="1" smtClean="0"/>
              <a:t>Recycle</a:t>
            </a:r>
            <a:r>
              <a:rPr lang="ru-RU" dirty="0" smtClean="0"/>
              <a:t>, </a:t>
            </a:r>
            <a:r>
              <a:rPr lang="ru-RU" dirty="0" err="1" smtClean="0"/>
              <a:t>Rot</a:t>
            </a:r>
            <a:r>
              <a:rPr lang="ru-RU" dirty="0" smtClean="0"/>
              <a:t> - «Откажись, сократи, используй повторно, перерабатывай, компостируй»), подразумевающего необходимость обеспечения сокращения, вторичного использования и вторичной переработки образующихся ТКО.</a:t>
            </a:r>
          </a:p>
          <a:p>
            <a:r>
              <a:rPr lang="ru-RU" dirty="0" smtClean="0"/>
              <a:t>Данный принцип был призван сократить число захоронений до нуля, а все образующиеся ТКО рассматривать отныне, как ресурс, который при правильном использовании, можно превратить в сырьё, для будущей качественной продукции. Таким образом был порождён популярный в настоящее время лозунг «</a:t>
            </a:r>
            <a:r>
              <a:rPr lang="ru-RU" b="1" dirty="0" smtClean="0"/>
              <a:t>Нет свалок – нет отходов</a:t>
            </a:r>
            <a:r>
              <a:rPr lang="ru-RU" dirty="0" smtClean="0"/>
              <a:t>», под которым подразумевается тот факт, что ни один выброшенный человеком и утративший свою первичную функцию продукт, в действительности не является «отходом», который нельзя было бы использовать никак иначе, кроме как захоронить на свалке.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225" y="419101"/>
            <a:ext cx="9563100" cy="56222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Прежняя линейная система, в которой ресурсы, затраченные на производство первичной продукции, после утраты последней потребительских свойств, не вовлекались повторно в экономический цикл, а оседали на свалках в виде «неликвидного», «бесполезного» балласта, оказалась убыточной – привела к высокому уровню экономических затрат, как на добычу новых ресурсов, так и на ликвидацию последствий загрязнений, вызванных повсеместным размещением всех возможных отходов в природной среде.</a:t>
            </a:r>
          </a:p>
        </p:txBody>
      </p:sp>
      <p:pic>
        <p:nvPicPr>
          <p:cNvPr id="4098" name="Picture 2" descr="Картинки по запросу &quot;линейная экономика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2"/>
          <a:stretch/>
        </p:blipFill>
        <p:spPr bwMode="auto">
          <a:xfrm>
            <a:off x="571500" y="3009900"/>
            <a:ext cx="860107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67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859" y="342900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Принцип циклической экономики, разработанный Фондом </a:t>
            </a:r>
            <a:r>
              <a:rPr lang="ru-RU" dirty="0" err="1" smtClean="0"/>
              <a:t>Элен</a:t>
            </a:r>
            <a:r>
              <a:rPr lang="ru-RU" dirty="0" smtClean="0"/>
              <a:t> </a:t>
            </a:r>
            <a:r>
              <a:rPr lang="ru-RU" dirty="0" err="1" smtClean="0"/>
              <a:t>МакАртур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Рис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370" y="1600200"/>
            <a:ext cx="737031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215</TotalTime>
  <Words>2043</Words>
  <Application>Microsoft Office PowerPoint</Application>
  <PresentationFormat>Произвольный</PresentationFormat>
  <Paragraphs>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Комплексное управление ТКО и последствия их размещения на свалках </vt:lpstr>
      <vt:lpstr>Проблема</vt:lpstr>
      <vt:lpstr>Первые попытки решения проблемы</vt:lpstr>
      <vt:lpstr>Устойчивое развитие</vt:lpstr>
      <vt:lpstr>Презентация PowerPoint</vt:lpstr>
      <vt:lpstr>В контексте управления отходами</vt:lpstr>
      <vt:lpstr>Циклическая экономика</vt:lpstr>
      <vt:lpstr>Презентация PowerPoint</vt:lpstr>
      <vt:lpstr>Принцип циклической экономики, разработанный Фондом Элен МакАртур</vt:lpstr>
      <vt:lpstr>Иерархия отходов</vt:lpstr>
      <vt:lpstr>Иерархия обращения с ТКО предложенная в ЕС</vt:lpstr>
      <vt:lpstr>Структура современной системы управления ТКО</vt:lpstr>
      <vt:lpstr>Экологические и социально-экономические последствия размещения ТКО на свалках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Фильтрат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Шувалова</dc:creator>
  <cp:lastModifiedBy>Molly</cp:lastModifiedBy>
  <cp:revision>23</cp:revision>
  <cp:lastPrinted>2020-02-20T12:40:16Z</cp:lastPrinted>
  <dcterms:created xsi:type="dcterms:W3CDTF">2020-02-20T09:37:03Z</dcterms:created>
  <dcterms:modified xsi:type="dcterms:W3CDTF">2020-04-06T15:05:06Z</dcterms:modified>
</cp:coreProperties>
</file>